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4"/>
  </p:notesMasterIdLst>
  <p:sldIdLst>
    <p:sldId id="273" r:id="rId2"/>
    <p:sldId id="256" r:id="rId3"/>
    <p:sldId id="274" r:id="rId4"/>
    <p:sldId id="276" r:id="rId5"/>
    <p:sldId id="271" r:id="rId6"/>
    <p:sldId id="277" r:id="rId7"/>
    <p:sldId id="272" r:id="rId8"/>
    <p:sldId id="260" r:id="rId9"/>
    <p:sldId id="258" r:id="rId10"/>
    <p:sldId id="259" r:id="rId11"/>
    <p:sldId id="275" r:id="rId12"/>
    <p:sldId id="257" r:id="rId13"/>
    <p:sldId id="261" r:id="rId14"/>
    <p:sldId id="262" r:id="rId15"/>
    <p:sldId id="263" r:id="rId16"/>
    <p:sldId id="264" r:id="rId17"/>
    <p:sldId id="265" r:id="rId18"/>
    <p:sldId id="266" r:id="rId19"/>
    <p:sldId id="267" r:id="rId20"/>
    <p:sldId id="268" r:id="rId21"/>
    <p:sldId id="269" r:id="rId22"/>
    <p:sldId id="270" r:id="rId2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37" autoAdjust="0"/>
  </p:normalViewPr>
  <p:slideViewPr>
    <p:cSldViewPr>
      <p:cViewPr>
        <p:scale>
          <a:sx n="86" d="100"/>
          <a:sy n="86" d="100"/>
        </p:scale>
        <p:origin x="-456"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A6844-1666-4E31-9256-4CC505B63833}" type="datetimeFigureOut">
              <a:rPr lang="es-CO" smtClean="0"/>
              <a:t>03/12/2015</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CD53B-3FDE-4A98-8E21-B26037C2A077}" type="slidenum">
              <a:rPr lang="es-CO" smtClean="0"/>
              <a:t>‹Nº›</a:t>
            </a:fld>
            <a:endParaRPr lang="es-CO" dirty="0"/>
          </a:p>
        </p:txBody>
      </p:sp>
    </p:spTree>
    <p:extLst>
      <p:ext uri="{BB962C8B-B14F-4D97-AF65-F5344CB8AC3E}">
        <p14:creationId xmlns:p14="http://schemas.microsoft.com/office/powerpoint/2010/main" val="372420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D4FCD53B-3FDE-4A98-8E21-B26037C2A077}" type="slidenum">
              <a:rPr lang="es-CO" smtClean="0"/>
              <a:t>7</a:t>
            </a:fld>
            <a:endParaRPr lang="es-CO" dirty="0"/>
          </a:p>
        </p:txBody>
      </p:sp>
    </p:spTree>
    <p:extLst>
      <p:ext uri="{BB962C8B-B14F-4D97-AF65-F5344CB8AC3E}">
        <p14:creationId xmlns:p14="http://schemas.microsoft.com/office/powerpoint/2010/main" val="224682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8031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344182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211652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389339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539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100118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395351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68072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129220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375679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ADE4F0-FB9B-4745-BA9C-C5525D732ADF}" type="datetimeFigureOut">
              <a:rPr lang="es-CO" smtClean="0"/>
              <a:t>03/12/2015</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054BB588-5BC1-4ABD-A9C5-1B44D662EDCC}" type="slidenum">
              <a:rPr lang="es-CO" smtClean="0"/>
              <a:t>‹Nº›</a:t>
            </a:fld>
            <a:endParaRPr lang="es-CO" dirty="0"/>
          </a:p>
        </p:txBody>
      </p:sp>
    </p:spTree>
    <p:extLst>
      <p:ext uri="{BB962C8B-B14F-4D97-AF65-F5344CB8AC3E}">
        <p14:creationId xmlns:p14="http://schemas.microsoft.com/office/powerpoint/2010/main" val="14902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DE4F0-FB9B-4745-BA9C-C5525D732ADF}" type="datetimeFigureOut">
              <a:rPr lang="es-CO" smtClean="0"/>
              <a:t>03/12/2015</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BB588-5BC1-4ABD-A9C5-1B44D662EDCC}" type="slidenum">
              <a:rPr lang="es-CO" smtClean="0"/>
              <a:t>‹Nº›</a:t>
            </a:fld>
            <a:endParaRPr lang="es-CO" dirty="0"/>
          </a:p>
        </p:txBody>
      </p:sp>
    </p:spTree>
    <p:extLst>
      <p:ext uri="{BB962C8B-B14F-4D97-AF65-F5344CB8AC3E}">
        <p14:creationId xmlns:p14="http://schemas.microsoft.com/office/powerpoint/2010/main" val="19181205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postobon.com/contenido/terminos-y-condiciones" TargetMode="External"/><Relationship Id="rId2" Type="http://schemas.openxmlformats.org/officeDocument/2006/relationships/hyperlink" Target="http://www.postobon.com/" TargetMode="Externa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asi_somos_en_postobon_final_2.pdf" TargetMode="External"/><Relationship Id="rId4" Type="http://schemas.openxmlformats.org/officeDocument/2006/relationships/hyperlink" Target="http://www.postobon.com/contenido/gaseosas-postob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asi_somos_en_postobon_final_2.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764704"/>
            <a:ext cx="7774632" cy="54726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smtClean="0">
                <a:solidFill>
                  <a:srgbClr val="00B050"/>
                </a:solidFill>
              </a:rPr>
              <a:t> </a:t>
            </a:r>
            <a:r>
              <a:rPr lang="es-MX" sz="3600" dirty="0">
                <a:solidFill>
                  <a:srgbClr val="00B050"/>
                </a:solidFill>
                <a:latin typeface="Copperplate Gothic Bold" panose="020E0705020206020404" pitchFamily="34" charset="0"/>
              </a:rPr>
              <a:t>una de las empresas más grandes de Colombia y Suramérica, e influye de manera relevante en la economía del país</a:t>
            </a:r>
            <a:endParaRPr lang="es-CO" sz="3600" dirty="0">
              <a:solidFill>
                <a:srgbClr val="00B050"/>
              </a:solidFill>
              <a:latin typeface="Copperplate Gothic Bold" panose="020E0705020206020404" pitchFamily="34" charset="0"/>
            </a:endParaRPr>
          </a:p>
        </p:txBody>
      </p:sp>
      <p:sp>
        <p:nvSpPr>
          <p:cNvPr id="5" name="4 Rectángulo"/>
          <p:cNvSpPr/>
          <p:nvPr/>
        </p:nvSpPr>
        <p:spPr>
          <a:xfrm>
            <a:off x="2944867" y="1001053"/>
            <a:ext cx="34470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Postobon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2195736" y="5013176"/>
            <a:ext cx="4608512" cy="514350"/>
          </a:xfrm>
          <a:prstGeom prst="rect">
            <a:avLst/>
          </a:prstGeom>
        </p:spPr>
      </p:pic>
    </p:spTree>
    <p:extLst>
      <p:ext uri="{BB962C8B-B14F-4D97-AF65-F5344CB8AC3E}">
        <p14:creationId xmlns:p14="http://schemas.microsoft.com/office/powerpoint/2010/main" val="3938556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76672"/>
            <a:ext cx="7846640" cy="56886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O" sz="2800" b="1" dirty="0">
                <a:solidFill>
                  <a:srgbClr val="0070C0"/>
                </a:solidFill>
                <a:latin typeface="Arial Rounded MT Bold" panose="020F0704030504030204" pitchFamily="34" charset="0"/>
              </a:rPr>
              <a:t>En Postobon  Tenemos personal capacitado para la elaboración de nuestros productos  con el fin de que exista  la calidad de en su elaboración siguiendo un sistema con los estándares que se nos exige </a:t>
            </a:r>
            <a:endParaRPr lang="es-CO" sz="2800" b="1" dirty="0" smtClean="0">
              <a:solidFill>
                <a:srgbClr val="0070C0"/>
              </a:solidFill>
              <a:latin typeface="Arial Rounded MT Bold" panose="020F0704030504030204" pitchFamily="34" charset="0"/>
            </a:endParaRPr>
          </a:p>
          <a:p>
            <a:pPr algn="ctr"/>
            <a:endParaRPr lang="es-CO" sz="2800" b="1" dirty="0">
              <a:solidFill>
                <a:srgbClr val="0070C0"/>
              </a:solidFill>
              <a:latin typeface="Arial Rounded MT Bold" panose="020F0704030504030204" pitchFamily="34" charset="0"/>
            </a:endParaRPr>
          </a:p>
          <a:p>
            <a:pPr algn="ctr"/>
            <a:endParaRPr lang="es-CO" sz="2800" dirty="0">
              <a:solidFill>
                <a:srgbClr val="0070C0"/>
              </a:solidFill>
              <a:latin typeface="Arial Rounded MT Bold" panose="020F0704030504030204" pitchFamily="34" charset="0"/>
            </a:endParaRPr>
          </a:p>
        </p:txBody>
      </p:sp>
      <p:sp>
        <p:nvSpPr>
          <p:cNvPr id="3" name="2 Rectángulo"/>
          <p:cNvSpPr/>
          <p:nvPr/>
        </p:nvSpPr>
        <p:spPr>
          <a:xfrm>
            <a:off x="1530706" y="620688"/>
            <a:ext cx="6428235" cy="923330"/>
          </a:xfrm>
          <a:prstGeom prst="rect">
            <a:avLst/>
          </a:prstGeom>
          <a:noFill/>
        </p:spPr>
        <p:txBody>
          <a:bodyPr wrap="none" lIns="91440" tIns="45720" rIns="91440" bIns="45720">
            <a:spAutoFit/>
          </a:bodyPr>
          <a:lstStyle/>
          <a:p>
            <a:pPr algn="ct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Ciencia, técnica y arte</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3 Imagen" descr="Resultado de imagen para colombiana a la colombiana imagenes de postobon"/>
          <p:cNvPicPr/>
          <p:nvPr/>
        </p:nvPicPr>
        <p:blipFill>
          <a:blip r:embed="rId2">
            <a:extLst>
              <a:ext uri="{28A0092B-C50C-407E-A947-70E740481C1C}">
                <a14:useLocalDpi xmlns:a14="http://schemas.microsoft.com/office/drawing/2010/main" val="0"/>
              </a:ext>
            </a:extLst>
          </a:blip>
          <a:srcRect/>
          <a:stretch>
            <a:fillRect/>
          </a:stretch>
        </p:blipFill>
        <p:spPr bwMode="auto">
          <a:xfrm>
            <a:off x="3318998" y="4221088"/>
            <a:ext cx="2981194" cy="1800225"/>
          </a:xfrm>
          <a:prstGeom prst="rect">
            <a:avLst/>
          </a:prstGeom>
          <a:noFill/>
          <a:ln>
            <a:noFill/>
          </a:ln>
        </p:spPr>
      </p:pic>
    </p:spTree>
    <p:extLst>
      <p:ext uri="{BB962C8B-B14F-4D97-AF65-F5344CB8AC3E}">
        <p14:creationId xmlns:p14="http://schemas.microsoft.com/office/powerpoint/2010/main" val="2430375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s-MX" sz="3200" b="1" dirty="0" smtClean="0">
              <a:solidFill>
                <a:schemeClr val="accent2">
                  <a:lumMod val="75000"/>
                </a:schemeClr>
              </a:solidFill>
              <a:latin typeface="Arial Rounded MT Bold" panose="020F0704030504030204" pitchFamily="34" charset="0"/>
            </a:endParaRPr>
          </a:p>
          <a:p>
            <a:endParaRPr lang="es-MX" sz="3200" b="1" dirty="0">
              <a:solidFill>
                <a:schemeClr val="accent2">
                  <a:lumMod val="75000"/>
                </a:schemeClr>
              </a:solidFill>
              <a:latin typeface="Arial Rounded MT Bold" panose="020F0704030504030204" pitchFamily="34" charset="0"/>
            </a:endParaRPr>
          </a:p>
          <a:p>
            <a:r>
              <a:rPr lang="es-MX" sz="2800" b="1" dirty="0" smtClean="0">
                <a:solidFill>
                  <a:schemeClr val="accent3">
                    <a:lumMod val="50000"/>
                  </a:schemeClr>
                </a:solidFill>
                <a:latin typeface="Arial Rounded MT Bold" panose="020F0704030504030204" pitchFamily="34" charset="0"/>
              </a:rPr>
              <a:t>Postobon ha  </a:t>
            </a:r>
            <a:r>
              <a:rPr lang="es-MX" sz="2800" b="1" dirty="0">
                <a:solidFill>
                  <a:schemeClr val="accent3">
                    <a:lumMod val="50000"/>
                  </a:schemeClr>
                </a:solidFill>
                <a:latin typeface="Arial Rounded MT Bold" panose="020F0704030504030204" pitchFamily="34" charset="0"/>
              </a:rPr>
              <a:t>creado refrescos como «Manzana </a:t>
            </a:r>
            <a:r>
              <a:rPr lang="es-MX" sz="2800" b="1" dirty="0" smtClean="0">
                <a:solidFill>
                  <a:schemeClr val="accent3">
                    <a:lumMod val="50000"/>
                  </a:schemeClr>
                </a:solidFill>
                <a:latin typeface="Arial Rounded MT Bold" panose="020F0704030504030204" pitchFamily="34" charset="0"/>
              </a:rPr>
              <a:t>Postobon», </a:t>
            </a:r>
            <a:r>
              <a:rPr lang="es-MX" sz="2800" b="1" dirty="0">
                <a:solidFill>
                  <a:schemeClr val="accent3">
                    <a:lumMod val="50000"/>
                  </a:schemeClr>
                </a:solidFill>
                <a:latin typeface="Arial Rounded MT Bold" panose="020F0704030504030204" pitchFamily="34" charset="0"/>
              </a:rPr>
              <a:t>un refresco </a:t>
            </a:r>
            <a:r>
              <a:rPr lang="es-MX" sz="2800" b="1" dirty="0" smtClean="0">
                <a:solidFill>
                  <a:schemeClr val="accent3">
                    <a:lumMod val="50000"/>
                  </a:schemeClr>
                </a:solidFill>
                <a:latin typeface="Arial Rounded MT Bold" panose="020F0704030504030204" pitchFamily="34" charset="0"/>
              </a:rPr>
              <a:t>con sabor </a:t>
            </a:r>
            <a:r>
              <a:rPr lang="es-MX" sz="2800" b="1" dirty="0">
                <a:solidFill>
                  <a:schemeClr val="accent3">
                    <a:lumMod val="50000"/>
                  </a:schemeClr>
                </a:solidFill>
                <a:latin typeface="Arial Rounded MT Bold" panose="020F0704030504030204" pitchFamily="34" charset="0"/>
              </a:rPr>
              <a:t>a manzana, y su «Colombiana</a:t>
            </a:r>
            <a:r>
              <a:rPr lang="es-MX" sz="2800" b="1" dirty="0" smtClean="0">
                <a:solidFill>
                  <a:schemeClr val="accent3">
                    <a:lumMod val="50000"/>
                  </a:schemeClr>
                </a:solidFill>
                <a:latin typeface="Arial Rounded MT Bold" panose="020F0704030504030204" pitchFamily="34" charset="0"/>
              </a:rPr>
              <a:t>», más </a:t>
            </a:r>
            <a:r>
              <a:rPr lang="es-MX" sz="2800" b="1" dirty="0">
                <a:solidFill>
                  <a:schemeClr val="accent3">
                    <a:lumMod val="50000"/>
                  </a:schemeClr>
                </a:solidFill>
                <a:latin typeface="Arial Rounded MT Bold" panose="020F0704030504030204" pitchFamily="34" charset="0"/>
              </a:rPr>
              <a:t>populares de «champagne </a:t>
            </a:r>
            <a:r>
              <a:rPr lang="es-MX" sz="2800" b="1" dirty="0">
                <a:solidFill>
                  <a:schemeClr val="accent3">
                    <a:lumMod val="50000"/>
                  </a:schemeClr>
                </a:solidFill>
                <a:latin typeface="Arial Rounded MT Bold" panose="020F0704030504030204" pitchFamily="34" charset="0"/>
              </a:rPr>
              <a:t>cola</a:t>
            </a:r>
            <a:r>
              <a:rPr lang="es-MX" sz="2800" b="1" dirty="0" smtClean="0">
                <a:solidFill>
                  <a:schemeClr val="accent3">
                    <a:lumMod val="50000"/>
                  </a:schemeClr>
                </a:solidFill>
                <a:latin typeface="Arial Rounded MT Bold" panose="020F0704030504030204" pitchFamily="34" charset="0"/>
              </a:rPr>
              <a:t>».Sabores</a:t>
            </a:r>
            <a:r>
              <a:rPr lang="es-MX" sz="2800" b="1" dirty="0" smtClean="0">
                <a:solidFill>
                  <a:schemeClr val="accent3">
                    <a:lumMod val="50000"/>
                  </a:schemeClr>
                </a:solidFill>
                <a:latin typeface="Arial Rounded MT Bold" panose="020F0704030504030204" pitchFamily="34" charset="0"/>
              </a:rPr>
              <a:t> </a:t>
            </a:r>
            <a:r>
              <a:rPr lang="es-MX" sz="2800" b="1" dirty="0">
                <a:solidFill>
                  <a:schemeClr val="accent3">
                    <a:lumMod val="50000"/>
                  </a:schemeClr>
                </a:solidFill>
                <a:latin typeface="Arial Rounded MT Bold" panose="020F0704030504030204" pitchFamily="34" charset="0"/>
              </a:rPr>
              <a:t>de refrescos </a:t>
            </a:r>
            <a:r>
              <a:rPr lang="es-MX" sz="2800" b="1" dirty="0" smtClean="0">
                <a:solidFill>
                  <a:schemeClr val="accent3">
                    <a:lumMod val="50000"/>
                  </a:schemeClr>
                </a:solidFill>
                <a:latin typeface="Arial Rounded MT Bold" panose="020F0704030504030204" pitchFamily="34" charset="0"/>
              </a:rPr>
              <a:t>Postobon </a:t>
            </a:r>
            <a:r>
              <a:rPr lang="es-MX" sz="2800" b="1" dirty="0">
                <a:solidFill>
                  <a:schemeClr val="accent3">
                    <a:lumMod val="50000"/>
                  </a:schemeClr>
                </a:solidFill>
                <a:latin typeface="Arial Rounded MT Bold" panose="020F0704030504030204" pitchFamily="34" charset="0"/>
              </a:rPr>
              <a:t>adicional más allá de la manzana son de uva, Naranja, piña, </a:t>
            </a:r>
            <a:endParaRPr lang="es-MX" sz="2800" b="1" dirty="0" smtClean="0">
              <a:solidFill>
                <a:schemeClr val="accent3">
                  <a:lumMod val="50000"/>
                </a:schemeClr>
              </a:solidFill>
              <a:latin typeface="Arial Rounded MT Bold" panose="020F0704030504030204" pitchFamily="34" charset="0"/>
            </a:endParaRPr>
          </a:p>
          <a:p>
            <a:r>
              <a:rPr lang="es-MX" sz="2800" b="1" dirty="0" smtClean="0">
                <a:solidFill>
                  <a:schemeClr val="accent3">
                    <a:lumMod val="50000"/>
                  </a:schemeClr>
                </a:solidFill>
                <a:latin typeface="Arial Rounded MT Bold" panose="020F0704030504030204" pitchFamily="34" charset="0"/>
              </a:rPr>
              <a:t>y </a:t>
            </a:r>
            <a:r>
              <a:rPr lang="es-MX" sz="2800" b="1" dirty="0">
                <a:solidFill>
                  <a:schemeClr val="accent3">
                    <a:lumMod val="50000"/>
                  </a:schemeClr>
                </a:solidFill>
                <a:latin typeface="Arial Rounded MT Bold" panose="020F0704030504030204" pitchFamily="34" charset="0"/>
              </a:rPr>
              <a:t>limón</a:t>
            </a:r>
            <a:r>
              <a:rPr lang="es-MX" sz="2800" b="1" dirty="0" smtClean="0">
                <a:solidFill>
                  <a:schemeClr val="accent3">
                    <a:lumMod val="50000"/>
                  </a:schemeClr>
                </a:solidFill>
                <a:latin typeface="Arial Rounded MT Bold" panose="020F0704030504030204" pitchFamily="34" charset="0"/>
              </a:rPr>
              <a:t>.</a:t>
            </a:r>
          </a:p>
          <a:p>
            <a:pPr algn="ctr"/>
            <a:endParaRPr lang="es-MX" sz="3200" b="1" dirty="0">
              <a:solidFill>
                <a:schemeClr val="accent3">
                  <a:lumMod val="50000"/>
                </a:schemeClr>
              </a:solidFill>
              <a:latin typeface="Arial Rounded MT Bold" panose="020F0704030504030204" pitchFamily="34" charset="0"/>
            </a:endParaRPr>
          </a:p>
          <a:p>
            <a:endParaRPr lang="es-CO" sz="3200" b="1" dirty="0">
              <a:solidFill>
                <a:schemeClr val="accent3">
                  <a:lumMod val="50000"/>
                </a:schemeClr>
              </a:solidFill>
              <a:latin typeface="Arial Rounded MT Bold" panose="020F0704030504030204" pitchFamily="34" charset="0"/>
            </a:endParaRPr>
          </a:p>
        </p:txBody>
      </p:sp>
      <p:sp>
        <p:nvSpPr>
          <p:cNvPr id="3" name="2 Rectángulo"/>
          <p:cNvSpPr/>
          <p:nvPr/>
        </p:nvSpPr>
        <p:spPr>
          <a:xfrm>
            <a:off x="2711818" y="764704"/>
            <a:ext cx="399904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innovación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4 Imagen" descr="C:\Users\hp\Downloads\images.jpg"/>
          <p:cNvPicPr/>
          <p:nvPr/>
        </p:nvPicPr>
        <p:blipFill>
          <a:blip r:embed="rId2">
            <a:extLst>
              <a:ext uri="{28A0092B-C50C-407E-A947-70E740481C1C}">
                <a14:useLocalDpi xmlns:a14="http://schemas.microsoft.com/office/drawing/2010/main" val="0"/>
              </a:ext>
            </a:extLst>
          </a:blip>
          <a:srcRect/>
          <a:stretch>
            <a:fillRect/>
          </a:stretch>
        </p:blipFill>
        <p:spPr bwMode="auto">
          <a:xfrm>
            <a:off x="2777996" y="4496693"/>
            <a:ext cx="4098260" cy="1812627"/>
          </a:xfrm>
          <a:prstGeom prst="rect">
            <a:avLst/>
          </a:prstGeom>
          <a:noFill/>
          <a:ln>
            <a:noFill/>
          </a:ln>
        </p:spPr>
      </p:pic>
    </p:spTree>
    <p:extLst>
      <p:ext uri="{BB962C8B-B14F-4D97-AF65-F5344CB8AC3E}">
        <p14:creationId xmlns:p14="http://schemas.microsoft.com/office/powerpoint/2010/main" val="3737277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sz="2400" dirty="0" smtClean="0">
              <a:solidFill>
                <a:schemeClr val="accent3">
                  <a:lumMod val="50000"/>
                </a:schemeClr>
              </a:solidFill>
              <a:latin typeface="Arial Rounded MT Bold" panose="020F0704030504030204" pitchFamily="34" charset="0"/>
            </a:endParaRPr>
          </a:p>
          <a:p>
            <a:pPr algn="ctr"/>
            <a:endParaRPr lang="es-MX" sz="2400" dirty="0">
              <a:solidFill>
                <a:schemeClr val="accent3">
                  <a:lumMod val="50000"/>
                </a:schemeClr>
              </a:solidFill>
              <a:latin typeface="Arial Rounded MT Bold" panose="020F0704030504030204" pitchFamily="34" charset="0"/>
            </a:endParaRPr>
          </a:p>
          <a:p>
            <a:pPr algn="ctr"/>
            <a:endParaRPr lang="es-MX" sz="2400" dirty="0" smtClean="0">
              <a:solidFill>
                <a:schemeClr val="accent3">
                  <a:lumMod val="50000"/>
                </a:schemeClr>
              </a:solidFill>
              <a:latin typeface="Arial Rounded MT Bold" panose="020F0704030504030204" pitchFamily="34" charset="0"/>
            </a:endParaRPr>
          </a:p>
          <a:p>
            <a:pPr algn="ctr"/>
            <a:endParaRPr lang="es-MX" sz="2400" dirty="0">
              <a:solidFill>
                <a:schemeClr val="accent3">
                  <a:lumMod val="50000"/>
                </a:schemeClr>
              </a:solidFill>
              <a:latin typeface="Arial Rounded MT Bold" panose="020F0704030504030204" pitchFamily="34" charset="0"/>
            </a:endParaRPr>
          </a:p>
          <a:p>
            <a:pPr algn="ctr"/>
            <a:endParaRPr lang="es-MX" sz="2400" dirty="0" smtClean="0">
              <a:solidFill>
                <a:schemeClr val="accent3">
                  <a:lumMod val="50000"/>
                </a:schemeClr>
              </a:solidFill>
              <a:latin typeface="Arial Rounded MT Bold" panose="020F0704030504030204" pitchFamily="34" charset="0"/>
            </a:endParaRPr>
          </a:p>
          <a:p>
            <a:pPr algn="ctr"/>
            <a:endParaRPr lang="es-MX" sz="2400" dirty="0">
              <a:solidFill>
                <a:schemeClr val="accent3">
                  <a:lumMod val="50000"/>
                </a:schemeClr>
              </a:solidFill>
              <a:latin typeface="Arial Rounded MT Bold" panose="020F0704030504030204" pitchFamily="34" charset="0"/>
            </a:endParaRPr>
          </a:p>
          <a:p>
            <a:pPr algn="ctr"/>
            <a:endParaRPr lang="es-MX" sz="2400" dirty="0" smtClean="0">
              <a:solidFill>
                <a:schemeClr val="accent3">
                  <a:lumMod val="50000"/>
                </a:schemeClr>
              </a:solidFill>
              <a:latin typeface="Arial Rounded MT Bold" panose="020F0704030504030204" pitchFamily="34" charset="0"/>
            </a:endParaRPr>
          </a:p>
          <a:p>
            <a:pPr algn="ctr"/>
            <a:r>
              <a:rPr lang="es-MX" sz="2400" dirty="0" smtClean="0">
                <a:solidFill>
                  <a:schemeClr val="accent3">
                    <a:lumMod val="50000"/>
                  </a:schemeClr>
                </a:solidFill>
                <a:latin typeface="Arial Rounded MT Bold" panose="020F0704030504030204" pitchFamily="34" charset="0"/>
              </a:rPr>
              <a:t>En Postobon </a:t>
            </a:r>
            <a:r>
              <a:rPr lang="es-MX" sz="2400" dirty="0">
                <a:solidFill>
                  <a:schemeClr val="accent3">
                    <a:lumMod val="50000"/>
                  </a:schemeClr>
                </a:solidFill>
                <a:latin typeface="Arial Rounded MT Bold" panose="020F0704030504030204" pitchFamily="34" charset="0"/>
              </a:rPr>
              <a:t>creemos en una cultura donde prevalecen el respeto a la dignidad humana de cada persona por esa razón estimulamos el trato digno y ejemplar entre compañeros de trabajo y las demás personas con quienes nos relacionamos, clientes y proveedores, aún por encima de las diferencias y los </a:t>
            </a:r>
            <a:r>
              <a:rPr lang="es-MX" sz="2400" dirty="0" smtClean="0">
                <a:solidFill>
                  <a:schemeClr val="accent3">
                    <a:lumMod val="50000"/>
                  </a:schemeClr>
                </a:solidFill>
                <a:latin typeface="Arial Rounded MT Bold" panose="020F0704030504030204" pitchFamily="34" charset="0"/>
              </a:rPr>
              <a:t>conflictos.</a:t>
            </a:r>
          </a:p>
          <a:p>
            <a:pPr algn="ctr"/>
            <a:endParaRPr lang="es-CO" sz="2400" dirty="0">
              <a:solidFill>
                <a:schemeClr val="accent3">
                  <a:lumMod val="50000"/>
                </a:schemeClr>
              </a:solidFill>
              <a:latin typeface="Arial Rounded MT Bold" panose="020F0704030504030204" pitchFamily="34" charset="0"/>
            </a:endParaRPr>
          </a:p>
        </p:txBody>
      </p:sp>
      <p:sp>
        <p:nvSpPr>
          <p:cNvPr id="3" name="2 Rectángulo"/>
          <p:cNvSpPr/>
          <p:nvPr/>
        </p:nvSpPr>
        <p:spPr>
          <a:xfrm>
            <a:off x="1115616" y="908720"/>
            <a:ext cx="720678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Tipo de organización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2411760" y="2060848"/>
            <a:ext cx="374596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smtClean="0">
                <a:ln/>
                <a:solidFill>
                  <a:schemeClr val="accent3"/>
                </a:solidFill>
              </a:rPr>
              <a:t>Humanística</a:t>
            </a:r>
            <a:endParaRPr lang="es-ES" sz="5400" b="1" cap="none" spc="0" dirty="0">
              <a:ln/>
              <a:solidFill>
                <a:schemeClr val="accent3"/>
              </a:solidFill>
              <a:effectLst/>
            </a:endParaRPr>
          </a:p>
        </p:txBody>
      </p:sp>
    </p:spTree>
    <p:extLst>
      <p:ext uri="{BB962C8B-B14F-4D97-AF65-F5344CB8AC3E}">
        <p14:creationId xmlns:p14="http://schemas.microsoft.com/office/powerpoint/2010/main" val="850158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2800" dirty="0" smtClean="0">
                <a:solidFill>
                  <a:schemeClr val="tx2">
                    <a:lumMod val="75000"/>
                  </a:schemeClr>
                </a:solidFill>
                <a:latin typeface="Arial Rounded MT Bold" panose="020F0704030504030204" pitchFamily="34" charset="0"/>
              </a:rPr>
              <a:t>Quienes </a:t>
            </a:r>
            <a:r>
              <a:rPr lang="es-MX" sz="2800" dirty="0">
                <a:solidFill>
                  <a:schemeClr val="tx2">
                    <a:lumMod val="75000"/>
                  </a:schemeClr>
                </a:solidFill>
                <a:latin typeface="Arial Rounded MT Bold" panose="020F0704030504030204" pitchFamily="34" charset="0"/>
              </a:rPr>
              <a:t>trabajamos en </a:t>
            </a:r>
            <a:r>
              <a:rPr lang="es-MX" sz="2800" dirty="0" smtClean="0">
                <a:solidFill>
                  <a:schemeClr val="tx2">
                    <a:lumMod val="75000"/>
                  </a:schemeClr>
                </a:solidFill>
                <a:latin typeface="Arial Rounded MT Bold" panose="020F0704030504030204" pitchFamily="34" charset="0"/>
              </a:rPr>
              <a:t>Postobon, </a:t>
            </a:r>
            <a:r>
              <a:rPr lang="es-MX" sz="2800" dirty="0">
                <a:solidFill>
                  <a:schemeClr val="tx2">
                    <a:lumMod val="75000"/>
                  </a:schemeClr>
                </a:solidFill>
                <a:latin typeface="Arial Rounded MT Bold" panose="020F0704030504030204" pitchFamily="34" charset="0"/>
              </a:rPr>
              <a:t>defendemos los intereses generales de la Compañía como muestra de nuestro compromiso y lealtad, no competimos con ella ni directa ni indirectamente </a:t>
            </a:r>
            <a:endParaRPr lang="es-CO" sz="2800" dirty="0">
              <a:solidFill>
                <a:schemeClr val="tx2">
                  <a:lumMod val="75000"/>
                </a:schemeClr>
              </a:solidFill>
              <a:latin typeface="Arial Rounded MT Bold" panose="020F0704030504030204" pitchFamily="34" charset="0"/>
            </a:endParaRPr>
          </a:p>
        </p:txBody>
      </p:sp>
      <p:sp>
        <p:nvSpPr>
          <p:cNvPr id="3" name="2 Rectángulo"/>
          <p:cNvSpPr/>
          <p:nvPr/>
        </p:nvSpPr>
        <p:spPr>
          <a:xfrm>
            <a:off x="2339752" y="836712"/>
            <a:ext cx="5057347"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empowerment</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27950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4" name="3 Rectángulo"/>
          <p:cNvSpPr/>
          <p:nvPr/>
        </p:nvSpPr>
        <p:spPr>
          <a:xfrm>
            <a:off x="2771800" y="836712"/>
            <a:ext cx="395621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Just </a:t>
            </a:r>
            <a:r>
              <a:rPr lang="es-E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a:t>
            </a: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 time</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Rectángulo"/>
          <p:cNvSpPr/>
          <p:nvPr/>
        </p:nvSpPr>
        <p:spPr>
          <a:xfrm>
            <a:off x="971600" y="2274838"/>
            <a:ext cx="7344816" cy="3046988"/>
          </a:xfrm>
          <a:prstGeom prst="rect">
            <a:avLst/>
          </a:prstGeom>
        </p:spPr>
        <p:txBody>
          <a:bodyPr wrap="square">
            <a:spAutoFit/>
          </a:bodyPr>
          <a:lstStyle/>
          <a:p>
            <a:pPr algn="ctr"/>
            <a:r>
              <a:rPr lang="es-CO" sz="2400" b="1" dirty="0" smtClean="0">
                <a:solidFill>
                  <a:srgbClr val="00B050"/>
                </a:solidFill>
                <a:latin typeface="Arial Rounded MT Bold" panose="020F0704030504030204" pitchFamily="34" charset="0"/>
              </a:rPr>
              <a:t>Postobon </a:t>
            </a:r>
            <a:r>
              <a:rPr lang="es-CO" sz="2400" b="1" dirty="0">
                <a:solidFill>
                  <a:srgbClr val="00B050"/>
                </a:solidFill>
                <a:latin typeface="Arial Rounded MT Bold" panose="020F0704030504030204" pitchFamily="34" charset="0"/>
              </a:rPr>
              <a:t>cuenta con 25 plantas de producción distribuidas alrededor del territorio nacional. En ellas, encontrarás todas las líneas y marcas de productos que siempre están al alcance de los colombianos. También contamos con 46 Centros de Distribución (CEDI), donde almacenamos y distribuimos los productos insignia de la compañía </a:t>
            </a:r>
            <a:endParaRPr lang="es-CO" sz="2400"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335930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CO" dirty="0"/>
          </a:p>
        </p:txBody>
      </p:sp>
      <p:sp>
        <p:nvSpPr>
          <p:cNvPr id="3" name="2 Rectángulo"/>
          <p:cNvSpPr/>
          <p:nvPr/>
        </p:nvSpPr>
        <p:spPr>
          <a:xfrm>
            <a:off x="2250275" y="764704"/>
            <a:ext cx="504817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benchmarking</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0891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70161" y="620688"/>
            <a:ext cx="7774632" cy="56886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s-MX" sz="2400" dirty="0" smtClean="0">
              <a:solidFill>
                <a:srgbClr val="0070C0"/>
              </a:solidFill>
              <a:latin typeface="Arial Rounded MT Bold" panose="020F0704030504030204" pitchFamily="34" charset="0"/>
            </a:endParaRPr>
          </a:p>
          <a:p>
            <a:endParaRPr lang="es-MX" sz="2400" dirty="0">
              <a:solidFill>
                <a:srgbClr val="0070C0"/>
              </a:solidFill>
              <a:latin typeface="Arial Rounded MT Bold" panose="020F0704030504030204" pitchFamily="34" charset="0"/>
            </a:endParaRPr>
          </a:p>
          <a:p>
            <a:endParaRPr lang="es-MX" sz="2400" dirty="0" smtClean="0">
              <a:solidFill>
                <a:srgbClr val="0070C0"/>
              </a:solidFill>
              <a:latin typeface="Arial Rounded MT Bold" panose="020F0704030504030204" pitchFamily="34" charset="0"/>
            </a:endParaRPr>
          </a:p>
          <a:p>
            <a:pPr algn="ctr"/>
            <a:endParaRPr lang="es-MX" sz="2400" dirty="0">
              <a:solidFill>
                <a:srgbClr val="0070C0"/>
              </a:solidFill>
              <a:latin typeface="Arial Rounded MT Bold" panose="020F0704030504030204" pitchFamily="34" charset="0"/>
            </a:endParaRPr>
          </a:p>
          <a:p>
            <a:pPr algn="ctr"/>
            <a:endParaRPr lang="es-MX" sz="2400" dirty="0">
              <a:solidFill>
                <a:srgbClr val="0070C0"/>
              </a:solidFill>
              <a:latin typeface="Arial Rounded MT Bold" panose="020F0704030504030204" pitchFamily="34" charset="0"/>
            </a:endParaRPr>
          </a:p>
          <a:p>
            <a:pPr algn="ctr"/>
            <a:endParaRPr lang="es-MX" sz="2400" dirty="0">
              <a:solidFill>
                <a:srgbClr val="0070C0"/>
              </a:solidFill>
              <a:latin typeface="Arial Rounded MT Bold" panose="020F0704030504030204" pitchFamily="34" charset="0"/>
            </a:endParaRPr>
          </a:p>
          <a:p>
            <a:pPr algn="ctr"/>
            <a:r>
              <a:rPr lang="es-MX" sz="2400" dirty="0" smtClean="0">
                <a:solidFill>
                  <a:srgbClr val="00B050"/>
                </a:solidFill>
                <a:latin typeface="Arial Rounded MT Bold" panose="020F0704030504030204" pitchFamily="34" charset="0"/>
              </a:rPr>
              <a:t>Postobon </a:t>
            </a:r>
            <a:r>
              <a:rPr lang="es-MX" sz="2400" dirty="0">
                <a:solidFill>
                  <a:srgbClr val="00B050"/>
                </a:solidFill>
                <a:latin typeface="Arial Rounded MT Bold" panose="020F0704030504030204" pitchFamily="34" charset="0"/>
              </a:rPr>
              <a:t>cuenta con una amplia página web en la cual encontramos información de la misma y a su vez se pueden realizar transacciones de compra y venta por medio del internet </a:t>
            </a:r>
            <a:r>
              <a:rPr lang="es-MX" sz="2400" dirty="0" smtClean="0">
                <a:solidFill>
                  <a:srgbClr val="00B050"/>
                </a:solidFill>
                <a:latin typeface="Arial Rounded MT Bold" panose="020F0704030504030204" pitchFamily="34" charset="0"/>
              </a:rPr>
              <a:t>.</a:t>
            </a:r>
          </a:p>
          <a:p>
            <a:endParaRPr lang="es-MX" sz="2400" dirty="0" smtClean="0">
              <a:solidFill>
                <a:srgbClr val="0070C0"/>
              </a:solidFill>
              <a:latin typeface="Arial Rounded MT Bold" panose="020F0704030504030204" pitchFamily="34" charset="0"/>
            </a:endParaRPr>
          </a:p>
          <a:p>
            <a:r>
              <a:rPr lang="es-MX" sz="2400" dirty="0" smtClean="0">
                <a:solidFill>
                  <a:srgbClr val="0070C0"/>
                </a:solidFill>
                <a:latin typeface="Arial Rounded MT Bold" panose="020F0704030504030204" pitchFamily="34" charset="0"/>
              </a:rPr>
              <a:t> </a:t>
            </a:r>
            <a:r>
              <a:rPr lang="es-CO" sz="2400" b="1" dirty="0">
                <a:solidFill>
                  <a:srgbClr val="FFC000"/>
                </a:solidFill>
                <a:hlinkClick r:id="rId2"/>
              </a:rPr>
              <a:t>http://</a:t>
            </a:r>
            <a:r>
              <a:rPr lang="es-CO" sz="2400" b="1" dirty="0" smtClean="0">
                <a:solidFill>
                  <a:srgbClr val="FFC000"/>
                </a:solidFill>
                <a:hlinkClick r:id="rId2"/>
              </a:rPr>
              <a:t>www.postobon.com</a:t>
            </a:r>
            <a:r>
              <a:rPr lang="es-CO" sz="2400" b="1" dirty="0" smtClean="0">
                <a:solidFill>
                  <a:srgbClr val="FFC000"/>
                </a:solidFill>
              </a:rPr>
              <a:t> </a:t>
            </a:r>
            <a:endParaRPr lang="es-CO" sz="2400" b="1" dirty="0" smtClean="0">
              <a:solidFill>
                <a:srgbClr val="FFC000"/>
              </a:solidFill>
            </a:endParaRPr>
          </a:p>
          <a:p>
            <a:pPr algn="ctr"/>
            <a:r>
              <a:rPr lang="es-CO" sz="2000" dirty="0" smtClean="0">
                <a:solidFill>
                  <a:srgbClr val="C00000"/>
                </a:solidFill>
              </a:rPr>
              <a:t>Organización </a:t>
            </a:r>
            <a:r>
              <a:rPr lang="es-CO" sz="2000" dirty="0">
                <a:solidFill>
                  <a:srgbClr val="C00000"/>
                </a:solidFill>
              </a:rPr>
              <a:t>Ardila </a:t>
            </a:r>
            <a:r>
              <a:rPr lang="es-CO" sz="2000" dirty="0" smtClean="0">
                <a:solidFill>
                  <a:srgbClr val="C00000"/>
                </a:solidFill>
              </a:rPr>
              <a:t>Lulle</a:t>
            </a:r>
            <a:r>
              <a:rPr lang="es-CO" sz="2000" dirty="0">
                <a:solidFill>
                  <a:srgbClr val="C00000"/>
                </a:solidFill>
              </a:rPr>
              <a:t/>
            </a:r>
            <a:br>
              <a:rPr lang="es-CO" sz="2000" dirty="0">
                <a:solidFill>
                  <a:srgbClr val="C00000"/>
                </a:solidFill>
              </a:rPr>
            </a:br>
            <a:r>
              <a:rPr lang="es-CO" sz="2000" dirty="0">
                <a:solidFill>
                  <a:srgbClr val="C00000"/>
                </a:solidFill>
              </a:rPr>
              <a:t>Todos los derechos reservados</a:t>
            </a:r>
            <a:br>
              <a:rPr lang="es-CO" sz="2000" dirty="0">
                <a:solidFill>
                  <a:srgbClr val="C00000"/>
                </a:solidFill>
              </a:rPr>
            </a:br>
            <a:r>
              <a:rPr lang="es-CO" sz="2000" u="sng" dirty="0">
                <a:solidFill>
                  <a:srgbClr val="C00000"/>
                </a:solidFill>
                <a:hlinkClick r:id="rId3"/>
              </a:rPr>
              <a:t>Términos y condiciones</a:t>
            </a:r>
            <a:r>
              <a:rPr lang="es-CO" sz="2000" dirty="0">
                <a:solidFill>
                  <a:srgbClr val="C00000"/>
                </a:solidFill>
              </a:rPr>
              <a:t> </a:t>
            </a:r>
            <a:br>
              <a:rPr lang="es-CO" sz="2000" dirty="0">
                <a:solidFill>
                  <a:srgbClr val="C00000"/>
                </a:solidFill>
              </a:rPr>
            </a:br>
            <a:r>
              <a:rPr lang="es-CO" sz="2000" dirty="0">
                <a:solidFill>
                  <a:srgbClr val="C00000"/>
                </a:solidFill>
              </a:rPr>
              <a:t>© Copyright 2015 </a:t>
            </a:r>
            <a:r>
              <a:rPr lang="es-CO" sz="2000" dirty="0" err="1">
                <a:solidFill>
                  <a:srgbClr val="C00000"/>
                </a:solidFill>
              </a:rPr>
              <a:t>by</a:t>
            </a:r>
            <a:r>
              <a:rPr lang="es-CO" sz="2000" dirty="0">
                <a:solidFill>
                  <a:srgbClr val="C00000"/>
                </a:solidFill>
              </a:rPr>
              <a:t> </a:t>
            </a:r>
            <a:r>
              <a:rPr lang="es-CO" sz="2000" u="sng" dirty="0" err="1" smtClean="0">
                <a:solidFill>
                  <a:srgbClr val="C00000"/>
                </a:solidFill>
                <a:hlinkClick r:id="rId4"/>
              </a:rPr>
              <a:t>ennova</a:t>
            </a:r>
            <a:endParaRPr lang="es-CO" sz="2000" dirty="0">
              <a:solidFill>
                <a:srgbClr val="C00000"/>
              </a:solidFill>
            </a:endParaRPr>
          </a:p>
          <a:p>
            <a:pPr algn="ctr"/>
            <a:r>
              <a:rPr lang="es-CO" sz="2000" dirty="0">
                <a:solidFill>
                  <a:srgbClr val="C00000"/>
                </a:solidFill>
              </a:rPr>
              <a:t>Línea Gratuita Nacional de Servicio al cliente 0180005159 59</a:t>
            </a:r>
            <a:br>
              <a:rPr lang="es-CO" sz="2000" dirty="0">
                <a:solidFill>
                  <a:srgbClr val="C00000"/>
                </a:solidFill>
              </a:rPr>
            </a:br>
            <a:r>
              <a:rPr lang="es-CO" sz="2000" dirty="0">
                <a:solidFill>
                  <a:srgbClr val="C00000"/>
                </a:solidFill>
              </a:rPr>
              <a:t>Bogotá: 2204300 Medellín: </a:t>
            </a:r>
          </a:p>
          <a:p>
            <a:endParaRPr lang="es-CO" sz="2400" b="1" dirty="0">
              <a:solidFill>
                <a:srgbClr val="FFC000"/>
              </a:solidFill>
            </a:endParaRPr>
          </a:p>
          <a:p>
            <a:endParaRPr lang="es-CO" sz="2400" dirty="0">
              <a:solidFill>
                <a:srgbClr val="FFC000"/>
              </a:solidFill>
            </a:endParaRPr>
          </a:p>
          <a:p>
            <a:endParaRPr lang="es-CO" sz="2400" dirty="0">
              <a:solidFill>
                <a:srgbClr val="0070C0"/>
              </a:solidFill>
              <a:latin typeface="Arial Rounded MT Bold" panose="020F0704030504030204" pitchFamily="34" charset="0"/>
            </a:endParaRPr>
          </a:p>
        </p:txBody>
      </p:sp>
      <p:sp>
        <p:nvSpPr>
          <p:cNvPr id="3" name="2 Rectángulo"/>
          <p:cNvSpPr/>
          <p:nvPr/>
        </p:nvSpPr>
        <p:spPr>
          <a:xfrm>
            <a:off x="2909277" y="836712"/>
            <a:ext cx="375564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 comerce</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4 Imagen" descr="http://4.bp.blogspot.com/__XDd9eGnMTo/SgDAVbSstcI/AAAAAAAAAAU/xD9BMPpu-gs/s320/postobon+todas">
            <a:hlinkClick r:id="rId5" action="ppaction://hlinkfile"/>
          </p:cNvPr>
          <p:cNvPicPr/>
          <p:nvPr/>
        </p:nvPicPr>
        <p:blipFill>
          <a:blip r:embed="rId6">
            <a:extLst>
              <a:ext uri="{28A0092B-C50C-407E-A947-70E740481C1C}">
                <a14:useLocalDpi xmlns:a14="http://schemas.microsoft.com/office/drawing/2010/main" val="0"/>
              </a:ext>
            </a:extLst>
          </a:blip>
          <a:srcRect/>
          <a:stretch>
            <a:fillRect/>
          </a:stretch>
        </p:blipFill>
        <p:spPr bwMode="auto">
          <a:xfrm>
            <a:off x="6714767" y="4221088"/>
            <a:ext cx="1428750" cy="1095375"/>
          </a:xfrm>
          <a:prstGeom prst="rect">
            <a:avLst/>
          </a:prstGeom>
          <a:noFill/>
          <a:ln>
            <a:noFill/>
          </a:ln>
        </p:spPr>
      </p:pic>
    </p:spTree>
    <p:extLst>
      <p:ext uri="{BB962C8B-B14F-4D97-AF65-F5344CB8AC3E}">
        <p14:creationId xmlns:p14="http://schemas.microsoft.com/office/powerpoint/2010/main" val="3896389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2400" b="1" dirty="0">
                <a:solidFill>
                  <a:srgbClr val="002060"/>
                </a:solidFill>
                <a:latin typeface="Arial Rounded MT Bold" panose="020F0704030504030204" pitchFamily="34" charset="0"/>
              </a:rPr>
              <a:t>C</a:t>
            </a:r>
            <a:r>
              <a:rPr lang="es-MX" sz="2400" dirty="0">
                <a:solidFill>
                  <a:srgbClr val="002060"/>
                </a:solidFill>
                <a:latin typeface="Arial Rounded MT Bold" panose="020F0704030504030204" pitchFamily="34" charset="0"/>
              </a:rPr>
              <a:t>on la reestructuración del pasivo a siete años que se logró con la banca nacional y extranjera en 2000, la venta de Leona a Bavaria, un estricto plan de optimización de costos y un agresivo plan comercial y de mercadeo, la empresa recuperó el oxígeno que le hacía falta para salir adelante y logró remontar la distancia que le había tomado </a:t>
            </a:r>
            <a:r>
              <a:rPr lang="es-MX" sz="2400" dirty="0">
                <a:solidFill>
                  <a:srgbClr val="C00000"/>
                </a:solidFill>
                <a:latin typeface="Arial Rounded MT Bold" panose="020F0704030504030204" pitchFamily="34" charset="0"/>
              </a:rPr>
              <a:t>Coca-Cola</a:t>
            </a:r>
            <a:r>
              <a:rPr lang="es-MX" sz="2400" dirty="0">
                <a:solidFill>
                  <a:srgbClr val="002060"/>
                </a:solidFill>
                <a:latin typeface="Arial Rounded MT Bold" panose="020F0704030504030204" pitchFamily="34" charset="0"/>
              </a:rPr>
              <a:t> durante la crisis.</a:t>
            </a:r>
            <a:endParaRPr lang="es-CO" sz="2400" dirty="0">
              <a:solidFill>
                <a:srgbClr val="002060"/>
              </a:solidFill>
              <a:latin typeface="Arial Rounded MT Bold" panose="020F0704030504030204" pitchFamily="34" charset="0"/>
            </a:endParaRPr>
          </a:p>
        </p:txBody>
      </p:sp>
      <p:sp>
        <p:nvSpPr>
          <p:cNvPr id="3" name="2 Rectángulo"/>
          <p:cNvSpPr/>
          <p:nvPr/>
        </p:nvSpPr>
        <p:spPr>
          <a:xfrm>
            <a:off x="2627784" y="836712"/>
            <a:ext cx="4305987"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reingeniería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140257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800" dirty="0" smtClean="0">
                <a:solidFill>
                  <a:schemeClr val="tx2"/>
                </a:solidFill>
                <a:latin typeface="Arial Rounded MT Bold" panose="020F0704030504030204" pitchFamily="34" charset="0"/>
              </a:rPr>
              <a:t>En </a:t>
            </a:r>
            <a:r>
              <a:rPr lang="es-MX" sz="2800" dirty="0">
                <a:solidFill>
                  <a:schemeClr val="tx2"/>
                </a:solidFill>
                <a:latin typeface="Arial Rounded MT Bold" panose="020F0704030504030204" pitchFamily="34" charset="0"/>
              </a:rPr>
              <a:t>1927 Debido a su crecimiento, Coca-Cola celebró un contrato con </a:t>
            </a:r>
            <a:r>
              <a:rPr lang="es-MX" sz="2800" dirty="0" smtClean="0">
                <a:solidFill>
                  <a:schemeClr val="tx2"/>
                </a:solidFill>
                <a:latin typeface="Arial Rounded MT Bold" panose="020F0704030504030204" pitchFamily="34" charset="0"/>
              </a:rPr>
              <a:t>Postobon </a:t>
            </a:r>
            <a:r>
              <a:rPr lang="es-MX" sz="2800" dirty="0">
                <a:solidFill>
                  <a:schemeClr val="tx2"/>
                </a:solidFill>
                <a:latin typeface="Arial Rounded MT Bold" panose="020F0704030504030204" pitchFamily="34" charset="0"/>
              </a:rPr>
              <a:t>para embotellar y comercializar sus productos, que terminó en </a:t>
            </a:r>
            <a:r>
              <a:rPr lang="es-MX" sz="2800" dirty="0" smtClean="0">
                <a:solidFill>
                  <a:schemeClr val="tx2"/>
                </a:solidFill>
                <a:latin typeface="Arial Rounded MT Bold" panose="020F0704030504030204" pitchFamily="34" charset="0"/>
              </a:rPr>
              <a:t>1937 actualmente con </a:t>
            </a:r>
            <a:r>
              <a:rPr lang="es-MX" sz="2800" dirty="0">
                <a:solidFill>
                  <a:schemeClr val="tx2">
                    <a:lumMod val="75000"/>
                  </a:schemeClr>
                </a:solidFill>
                <a:latin typeface="Arial Rounded MT Bold" panose="020F0704030504030204" pitchFamily="34" charset="0"/>
              </a:rPr>
              <a:t>Iberplast S.A. </a:t>
            </a:r>
            <a:endParaRPr lang="es-MX" sz="2800" dirty="0" smtClean="0">
              <a:solidFill>
                <a:schemeClr val="tx2">
                  <a:lumMod val="75000"/>
                </a:schemeClr>
              </a:solidFill>
              <a:latin typeface="Arial Rounded MT Bold" panose="020F0704030504030204" pitchFamily="34" charset="0"/>
            </a:endParaRPr>
          </a:p>
          <a:p>
            <a:pPr algn="ctr"/>
            <a:endParaRPr lang="es-CO" sz="2800" dirty="0">
              <a:solidFill>
                <a:schemeClr val="tx2"/>
              </a:solidFill>
              <a:latin typeface="Arial Rounded MT Bold" panose="020F0704030504030204" pitchFamily="34" charset="0"/>
            </a:endParaRPr>
          </a:p>
        </p:txBody>
      </p:sp>
      <p:sp>
        <p:nvSpPr>
          <p:cNvPr id="3" name="2 Rectángulo"/>
          <p:cNvSpPr/>
          <p:nvPr/>
        </p:nvSpPr>
        <p:spPr>
          <a:xfrm>
            <a:off x="2267744" y="836712"/>
            <a:ext cx="470167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Out soorcing</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6637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7" y="620688"/>
            <a:ext cx="7774632" cy="5688632"/>
          </a:xfrm>
          <a:prstGeom prst="rect">
            <a:avLst/>
          </a:prstGeom>
        </p:spPr>
        <p:style>
          <a:lnRef idx="1">
            <a:schemeClr val="dk1"/>
          </a:lnRef>
          <a:fillRef idx="3">
            <a:schemeClr val="dk1"/>
          </a:fillRef>
          <a:effectRef idx="2">
            <a:schemeClr val="dk1"/>
          </a:effectRef>
          <a:fontRef idx="minor">
            <a:schemeClr val="lt1"/>
          </a:fontRef>
        </p:style>
        <p:txBody>
          <a:bodyPr numCol="2" rtlCol="0" anchor="ctr"/>
          <a:lstStyle/>
          <a:p>
            <a:endParaRPr lang="es-MX" sz="2400" b="1" dirty="0" smtClean="0">
              <a:solidFill>
                <a:srgbClr val="FFC000"/>
              </a:solidFill>
            </a:endParaRPr>
          </a:p>
          <a:p>
            <a:endParaRPr lang="es-MX" sz="2400" b="1" dirty="0">
              <a:solidFill>
                <a:srgbClr val="FFC000"/>
              </a:solidFill>
            </a:endParaRPr>
          </a:p>
          <a:p>
            <a:r>
              <a:rPr lang="es-MX" sz="2400" b="1" dirty="0" smtClean="0">
                <a:solidFill>
                  <a:srgbClr val="FFC000"/>
                </a:solidFill>
              </a:rPr>
              <a:t>Estrategia </a:t>
            </a:r>
            <a:r>
              <a:rPr lang="es-MX" sz="2400" b="1" dirty="0">
                <a:solidFill>
                  <a:srgbClr val="FFC000"/>
                </a:solidFill>
              </a:rPr>
              <a:t>de </a:t>
            </a:r>
            <a:r>
              <a:rPr lang="es-MX" sz="2400" b="1" dirty="0" smtClean="0">
                <a:solidFill>
                  <a:srgbClr val="FFC000"/>
                </a:solidFill>
              </a:rPr>
              <a:t>diversificación</a:t>
            </a:r>
          </a:p>
          <a:p>
            <a:r>
              <a:rPr lang="es-MX" sz="2400" b="1" dirty="0" smtClean="0">
                <a:solidFill>
                  <a:srgbClr val="00B0F0"/>
                </a:solidFill>
              </a:rPr>
              <a:t>Conglomerado</a:t>
            </a:r>
          </a:p>
          <a:p>
            <a:endParaRPr lang="es-MX" sz="2400" b="1" dirty="0" smtClean="0">
              <a:solidFill>
                <a:srgbClr val="00B0F0"/>
              </a:solidFill>
            </a:endParaRPr>
          </a:p>
          <a:p>
            <a:r>
              <a:rPr lang="es-MX" sz="2400" b="1" dirty="0" smtClean="0">
                <a:solidFill>
                  <a:srgbClr val="FFC000"/>
                </a:solidFill>
              </a:rPr>
              <a:t>Estrategias </a:t>
            </a:r>
            <a:r>
              <a:rPr lang="es-MX" sz="2400" b="1" dirty="0">
                <a:solidFill>
                  <a:srgbClr val="FFC000"/>
                </a:solidFill>
              </a:rPr>
              <a:t>intensivas </a:t>
            </a:r>
            <a:endParaRPr lang="es-CO" sz="2400" dirty="0">
              <a:solidFill>
                <a:srgbClr val="FFC000"/>
              </a:solidFill>
            </a:endParaRPr>
          </a:p>
          <a:p>
            <a:r>
              <a:rPr lang="es-MX" sz="2400" b="1" dirty="0" smtClean="0">
                <a:solidFill>
                  <a:srgbClr val="00B0F0"/>
                </a:solidFill>
              </a:rPr>
              <a:t>Penetración del mercado</a:t>
            </a:r>
          </a:p>
          <a:p>
            <a:r>
              <a:rPr lang="es-MX" sz="2400" b="1" dirty="0" smtClean="0">
                <a:solidFill>
                  <a:srgbClr val="00B0F0"/>
                </a:solidFill>
              </a:rPr>
              <a:t>Desarrollo del mercado</a:t>
            </a:r>
          </a:p>
          <a:p>
            <a:r>
              <a:rPr lang="es-MX" sz="2400" b="1" dirty="0" smtClean="0">
                <a:solidFill>
                  <a:srgbClr val="00B0F0"/>
                </a:solidFill>
              </a:rPr>
              <a:t>Desarrollo del producto</a:t>
            </a:r>
          </a:p>
          <a:p>
            <a:endParaRPr lang="es-MX" sz="2400" b="1" dirty="0">
              <a:solidFill>
                <a:srgbClr val="00B0F0"/>
              </a:solidFill>
            </a:endParaRPr>
          </a:p>
          <a:p>
            <a:r>
              <a:rPr lang="es-MX" sz="2400" b="1" dirty="0" smtClean="0">
                <a:solidFill>
                  <a:srgbClr val="FFC000"/>
                </a:solidFill>
              </a:rPr>
              <a:t>Estrategia de integración</a:t>
            </a:r>
          </a:p>
          <a:p>
            <a:r>
              <a:rPr lang="es-MX" sz="2400" b="1" dirty="0" smtClean="0">
                <a:solidFill>
                  <a:srgbClr val="00B0F0"/>
                </a:solidFill>
              </a:rPr>
              <a:t>Holding vertical</a:t>
            </a:r>
          </a:p>
          <a:p>
            <a:endParaRPr lang="es-MX" sz="2400" b="1" dirty="0">
              <a:solidFill>
                <a:srgbClr val="00B0F0"/>
              </a:solidFill>
            </a:endParaRPr>
          </a:p>
          <a:p>
            <a:r>
              <a:rPr lang="es-MX" sz="2400" b="1" dirty="0" smtClean="0">
                <a:solidFill>
                  <a:srgbClr val="FFC000"/>
                </a:solidFill>
              </a:rPr>
              <a:t>Otras estrategias </a:t>
            </a:r>
          </a:p>
          <a:p>
            <a:r>
              <a:rPr lang="es-MX" sz="2400" b="1" dirty="0" smtClean="0">
                <a:solidFill>
                  <a:srgbClr val="00B0F0"/>
                </a:solidFill>
              </a:rPr>
              <a:t>Reducción </a:t>
            </a:r>
            <a:endParaRPr lang="es-MX" sz="2400" b="1" dirty="0">
              <a:solidFill>
                <a:srgbClr val="00B0F0"/>
              </a:solidFill>
            </a:endParaRPr>
          </a:p>
          <a:p>
            <a:endParaRPr lang="es-MX" sz="2400" b="1" dirty="0" smtClean="0">
              <a:solidFill>
                <a:srgbClr val="FFC000"/>
              </a:solidFill>
            </a:endParaRPr>
          </a:p>
          <a:p>
            <a:endParaRPr lang="es-MX" sz="2400" b="1" dirty="0">
              <a:solidFill>
                <a:srgbClr val="FFC000"/>
              </a:solidFill>
            </a:endParaRPr>
          </a:p>
          <a:p>
            <a:endParaRPr lang="es-MX" sz="2400" b="1" dirty="0" smtClean="0">
              <a:solidFill>
                <a:srgbClr val="FFC000"/>
              </a:solidFill>
            </a:endParaRPr>
          </a:p>
          <a:p>
            <a:endParaRPr lang="es-MX" sz="2400" b="1" dirty="0">
              <a:solidFill>
                <a:srgbClr val="FFC000"/>
              </a:solidFill>
            </a:endParaRPr>
          </a:p>
          <a:p>
            <a:endParaRPr lang="es-MX" sz="2400" b="1" dirty="0" smtClean="0">
              <a:solidFill>
                <a:srgbClr val="FFC000"/>
              </a:solidFill>
            </a:endParaRPr>
          </a:p>
          <a:p>
            <a:r>
              <a:rPr lang="es-MX" sz="2400" b="1" dirty="0" smtClean="0">
                <a:solidFill>
                  <a:srgbClr val="FFC000"/>
                </a:solidFill>
              </a:rPr>
              <a:t> </a:t>
            </a:r>
            <a:endParaRPr lang="es-CO" sz="2400" dirty="0">
              <a:solidFill>
                <a:srgbClr val="FFC000"/>
              </a:solidFill>
            </a:endParaRPr>
          </a:p>
        </p:txBody>
      </p:sp>
      <p:sp>
        <p:nvSpPr>
          <p:cNvPr id="3" name="2 Rectángulo"/>
          <p:cNvSpPr/>
          <p:nvPr/>
        </p:nvSpPr>
        <p:spPr>
          <a:xfrm>
            <a:off x="1315184" y="624486"/>
            <a:ext cx="651139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Estrategias adtvas</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3 Imagen" descr="C:\Users\hp\Downloads\images.jpg"/>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37273"/>
            <a:ext cx="2619375" cy="1743075"/>
          </a:xfrm>
          <a:prstGeom prst="rect">
            <a:avLst/>
          </a:prstGeom>
          <a:noFill/>
          <a:ln>
            <a:noFill/>
          </a:ln>
        </p:spPr>
      </p:pic>
      <p:pic>
        <p:nvPicPr>
          <p:cNvPr id="5" name="4 Imagen" descr="C:\Users\hp\Downloads\posto.jpg"/>
          <p:cNvPicPr/>
          <p:nvPr/>
        </p:nvPicPr>
        <p:blipFill>
          <a:blip r:embed="rId3">
            <a:extLst>
              <a:ext uri="{28A0092B-C50C-407E-A947-70E740481C1C}">
                <a14:useLocalDpi xmlns:a14="http://schemas.microsoft.com/office/drawing/2010/main" val="0"/>
              </a:ext>
            </a:extLst>
          </a:blip>
          <a:srcRect/>
          <a:stretch>
            <a:fillRect/>
          </a:stretch>
        </p:blipFill>
        <p:spPr bwMode="auto">
          <a:xfrm>
            <a:off x="4620528" y="3655495"/>
            <a:ext cx="1752600" cy="1672406"/>
          </a:xfrm>
          <a:prstGeom prst="rect">
            <a:avLst/>
          </a:prstGeom>
          <a:noFill/>
          <a:ln>
            <a:noFill/>
          </a:ln>
        </p:spPr>
      </p:pic>
      <p:pic>
        <p:nvPicPr>
          <p:cNvPr id="6" name="5 Imagen" descr="http://www.micolombiamia.com/portal/components/com_virtuemart/shop_image/product/Colombiana___POS_4ce2aaf75635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655495"/>
            <a:ext cx="1967159" cy="1651464"/>
          </a:xfrm>
          <a:prstGeom prst="rect">
            <a:avLst/>
          </a:prstGeom>
          <a:noFill/>
          <a:ln>
            <a:noFill/>
          </a:ln>
        </p:spPr>
      </p:pic>
    </p:spTree>
    <p:extLst>
      <p:ext uri="{BB962C8B-B14F-4D97-AF65-F5344CB8AC3E}">
        <p14:creationId xmlns:p14="http://schemas.microsoft.com/office/powerpoint/2010/main" val="2312426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p:cNvSpPr txBox="1">
            <a:spLocks/>
          </p:cNvSpPr>
          <p:nvPr/>
        </p:nvSpPr>
        <p:spPr>
          <a:xfrm>
            <a:off x="827584" y="3645024"/>
            <a:ext cx="7630616" cy="720079"/>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O" dirty="0"/>
          </a:p>
        </p:txBody>
      </p:sp>
      <p:sp>
        <p:nvSpPr>
          <p:cNvPr id="10" name="9 Rectángulo"/>
          <p:cNvSpPr/>
          <p:nvPr/>
        </p:nvSpPr>
        <p:spPr>
          <a:xfrm>
            <a:off x="684683" y="692696"/>
            <a:ext cx="7774632" cy="54726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dirty="0"/>
          </a:p>
        </p:txBody>
      </p:sp>
      <p:sp>
        <p:nvSpPr>
          <p:cNvPr id="2" name="1 Rectángulo"/>
          <p:cNvSpPr/>
          <p:nvPr/>
        </p:nvSpPr>
        <p:spPr>
          <a:xfrm>
            <a:off x="3144535" y="836712"/>
            <a:ext cx="319177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logotipo</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4 Imagen" descr="http://www.lafm.com.co/sites/default/files/imagecache/600xy/imagenes/postobonlogo1_1421785705.jpg"/>
          <p:cNvPicPr/>
          <p:nvPr/>
        </p:nvPicPr>
        <p:blipFill>
          <a:blip r:embed="rId2">
            <a:extLst>
              <a:ext uri="{28A0092B-C50C-407E-A947-70E740481C1C}">
                <a14:useLocalDpi xmlns:a14="http://schemas.microsoft.com/office/drawing/2010/main" val="0"/>
              </a:ext>
            </a:extLst>
          </a:blip>
          <a:srcRect/>
          <a:stretch>
            <a:fillRect/>
          </a:stretch>
        </p:blipFill>
        <p:spPr bwMode="auto">
          <a:xfrm>
            <a:off x="2568230" y="2509638"/>
            <a:ext cx="4192270" cy="2990850"/>
          </a:xfrm>
          <a:prstGeom prst="rect">
            <a:avLst/>
          </a:prstGeom>
          <a:noFill/>
          <a:ln>
            <a:noFill/>
          </a:ln>
        </p:spPr>
      </p:pic>
      <p:sp>
        <p:nvSpPr>
          <p:cNvPr id="3" name="2 Rectángulo"/>
          <p:cNvSpPr/>
          <p:nvPr/>
        </p:nvSpPr>
        <p:spPr>
          <a:xfrm>
            <a:off x="4479634" y="5140449"/>
            <a:ext cx="184731" cy="923330"/>
          </a:xfrm>
          <a:prstGeom prst="rect">
            <a:avLst/>
          </a:prstGeom>
          <a:noFill/>
        </p:spPr>
        <p:txBody>
          <a:bodyPr wrap="none" lIns="91440" tIns="45720" rIns="91440" bIns="45720">
            <a:spAutoFit/>
          </a:bodyPr>
          <a:lstStyle/>
          <a:p>
            <a:pPr algn="ct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40663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92696"/>
            <a:ext cx="7774632" cy="56886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dirty="0"/>
          </a:p>
        </p:txBody>
      </p:sp>
      <p:sp>
        <p:nvSpPr>
          <p:cNvPr id="3" name="2 Rectángulo"/>
          <p:cNvSpPr/>
          <p:nvPr/>
        </p:nvSpPr>
        <p:spPr>
          <a:xfrm>
            <a:off x="1043608" y="908720"/>
            <a:ext cx="7267054"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Proceso administrativo</a:t>
            </a:r>
            <a:endParaRPr lang="es-ES" sz="4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899592" y="2044005"/>
            <a:ext cx="3332965"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planeación</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4 Rectángulo"/>
          <p:cNvSpPr/>
          <p:nvPr/>
        </p:nvSpPr>
        <p:spPr>
          <a:xfrm>
            <a:off x="4355976" y="2044005"/>
            <a:ext cx="3807517"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organización</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5 Rectángulo"/>
          <p:cNvSpPr/>
          <p:nvPr/>
        </p:nvSpPr>
        <p:spPr>
          <a:xfrm>
            <a:off x="1035971" y="4725144"/>
            <a:ext cx="2807436"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dirección</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6 Rectángulo"/>
          <p:cNvSpPr/>
          <p:nvPr/>
        </p:nvSpPr>
        <p:spPr>
          <a:xfrm>
            <a:off x="5004048" y="4725144"/>
            <a:ext cx="2229456" cy="923330"/>
          </a:xfrm>
          <a:prstGeom prst="rect">
            <a:avLst/>
          </a:prstGeom>
          <a:noFill/>
        </p:spPr>
        <p:txBody>
          <a:bodyPr wrap="none" lIns="91440" tIns="45720" rIns="91440" bIns="45720">
            <a:spAutoFit/>
          </a:bodyPr>
          <a:lstStyle/>
          <a:p>
            <a:pPr algn="ctr"/>
            <a:r>
              <a:rPr lang="es-E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control</a:t>
            </a:r>
            <a:endParaRPr lang="es-E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7 Flecha abajo"/>
          <p:cNvSpPr/>
          <p:nvPr/>
        </p:nvSpPr>
        <p:spPr>
          <a:xfrm>
            <a:off x="2323758" y="378637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050"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138" y="3513449"/>
            <a:ext cx="549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234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p:nvPr/>
        </p:nvPicPr>
        <p:blipFill>
          <a:blip r:embed="rId2">
            <a:extLst>
              <a:ext uri="{28A0092B-C50C-407E-A947-70E740481C1C}">
                <a14:useLocalDpi xmlns:a14="http://schemas.microsoft.com/office/drawing/2010/main" val="0"/>
              </a:ext>
            </a:extLst>
          </a:blip>
          <a:stretch>
            <a:fillRect/>
          </a:stretch>
        </p:blipFill>
        <p:spPr>
          <a:xfrm>
            <a:off x="683568" y="620688"/>
            <a:ext cx="2857500" cy="1600200"/>
          </a:xfrm>
          <a:prstGeom prst="rect">
            <a:avLst/>
          </a:prstGeom>
        </p:spPr>
      </p:pic>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541068" y="620688"/>
            <a:ext cx="2438400" cy="1600200"/>
          </a:xfrm>
          <a:prstGeom prst="rect">
            <a:avLst/>
          </a:prstGeom>
          <a:noFill/>
        </p:spPr>
      </p:pic>
      <p:pic>
        <p:nvPicPr>
          <p:cNvPr id="5" name="4 Imagen" descr="C:\Users\hp\Downloads\images (4).jpg"/>
          <p:cNvPicPr/>
          <p:nvPr/>
        </p:nvPicPr>
        <p:blipFill>
          <a:blip r:embed="rId4">
            <a:extLst>
              <a:ext uri="{28A0092B-C50C-407E-A947-70E740481C1C}">
                <a14:useLocalDpi xmlns:a14="http://schemas.microsoft.com/office/drawing/2010/main" val="0"/>
              </a:ext>
            </a:extLst>
          </a:blip>
          <a:srcRect/>
          <a:stretch>
            <a:fillRect/>
          </a:stretch>
        </p:blipFill>
        <p:spPr bwMode="auto">
          <a:xfrm>
            <a:off x="5979468" y="620688"/>
            <a:ext cx="2408956" cy="1600200"/>
          </a:xfrm>
          <a:prstGeom prst="rect">
            <a:avLst/>
          </a:prstGeom>
          <a:noFill/>
          <a:ln>
            <a:noFill/>
          </a:ln>
        </p:spPr>
      </p:pic>
      <p:pic>
        <p:nvPicPr>
          <p:cNvPr id="6" name="5 Imagen" descr="Resultado de imagen para colombiana a la colombiana imagenes de postobon"/>
          <p:cNvPicPr/>
          <p:nvPr/>
        </p:nvPicPr>
        <p:blipFill>
          <a:blip r:embed="rId5">
            <a:extLst>
              <a:ext uri="{28A0092B-C50C-407E-A947-70E740481C1C}">
                <a14:useLocalDpi xmlns:a14="http://schemas.microsoft.com/office/drawing/2010/main" val="0"/>
              </a:ext>
            </a:extLst>
          </a:blip>
          <a:srcRect/>
          <a:stretch>
            <a:fillRect/>
          </a:stretch>
        </p:blipFill>
        <p:spPr bwMode="auto">
          <a:xfrm>
            <a:off x="683568" y="2220888"/>
            <a:ext cx="3528392" cy="2216224"/>
          </a:xfrm>
          <a:prstGeom prst="rect">
            <a:avLst/>
          </a:prstGeom>
          <a:noFill/>
          <a:ln>
            <a:noFill/>
          </a:ln>
        </p:spPr>
      </p:pic>
      <p:pic>
        <p:nvPicPr>
          <p:cNvPr id="7" name="6 Imagen" descr="C:\Users\hp\Downloads\images (2).jpg"/>
          <p:cNvPicPr/>
          <p:nvPr/>
        </p:nvPicPr>
        <p:blipFill>
          <a:blip r:embed="rId6">
            <a:extLst>
              <a:ext uri="{28A0092B-C50C-407E-A947-70E740481C1C}">
                <a14:useLocalDpi xmlns:a14="http://schemas.microsoft.com/office/drawing/2010/main" val="0"/>
              </a:ext>
            </a:extLst>
          </a:blip>
          <a:srcRect/>
          <a:stretch>
            <a:fillRect/>
          </a:stretch>
        </p:blipFill>
        <p:spPr bwMode="auto">
          <a:xfrm>
            <a:off x="4218004" y="2244168"/>
            <a:ext cx="2880320" cy="2216224"/>
          </a:xfrm>
          <a:prstGeom prst="rect">
            <a:avLst/>
          </a:prstGeom>
          <a:noFill/>
          <a:ln>
            <a:noFill/>
          </a:ln>
        </p:spPr>
      </p:pic>
      <p:pic>
        <p:nvPicPr>
          <p:cNvPr id="8" name="7 Imagen" descr="C:\Users\hp\Downloads\images (1).jpg"/>
          <p:cNvPicPr/>
          <p:nvPr/>
        </p:nvPicPr>
        <p:blipFill>
          <a:blip r:embed="rId7">
            <a:extLst>
              <a:ext uri="{28A0092B-C50C-407E-A947-70E740481C1C}">
                <a14:useLocalDpi xmlns:a14="http://schemas.microsoft.com/office/drawing/2010/main" val="0"/>
              </a:ext>
            </a:extLst>
          </a:blip>
          <a:srcRect/>
          <a:stretch>
            <a:fillRect/>
          </a:stretch>
        </p:blipFill>
        <p:spPr bwMode="auto">
          <a:xfrm>
            <a:off x="3416493" y="4454987"/>
            <a:ext cx="2543175" cy="1800225"/>
          </a:xfrm>
          <a:prstGeom prst="rect">
            <a:avLst/>
          </a:prstGeom>
          <a:noFill/>
          <a:ln>
            <a:noFill/>
          </a:ln>
        </p:spPr>
      </p:pic>
      <p:pic>
        <p:nvPicPr>
          <p:cNvPr id="9" name="8 Imagen" descr="Resultado de imagen para colombiana a la colombiana imagenes de postobon"/>
          <p:cNvPicPr/>
          <p:nvPr/>
        </p:nvPicPr>
        <p:blipFill>
          <a:blip r:embed="rId8">
            <a:extLst>
              <a:ext uri="{28A0092B-C50C-407E-A947-70E740481C1C}">
                <a14:useLocalDpi xmlns:a14="http://schemas.microsoft.com/office/drawing/2010/main" val="0"/>
              </a:ext>
            </a:extLst>
          </a:blip>
          <a:srcRect/>
          <a:stretch>
            <a:fillRect/>
          </a:stretch>
        </p:blipFill>
        <p:spPr bwMode="auto">
          <a:xfrm>
            <a:off x="683568" y="4453740"/>
            <a:ext cx="2736304" cy="1800225"/>
          </a:xfrm>
          <a:prstGeom prst="rect">
            <a:avLst/>
          </a:prstGeom>
          <a:noFill/>
          <a:ln>
            <a:noFill/>
          </a:ln>
        </p:spPr>
      </p:pic>
      <p:pic>
        <p:nvPicPr>
          <p:cNvPr id="10" name="9 Imagen" descr="http://www.micolombiamia.com/portal/components/com_virtuemart/shop_image/product/Colombiana___POS_4ce2aaf756354.jpg"/>
          <p:cNvPicPr/>
          <p:nvPr/>
        </p:nvPicPr>
        <p:blipFill>
          <a:blip r:embed="rId9">
            <a:extLst>
              <a:ext uri="{28A0092B-C50C-407E-A947-70E740481C1C}">
                <a14:useLocalDpi xmlns:a14="http://schemas.microsoft.com/office/drawing/2010/main" val="0"/>
              </a:ext>
            </a:extLst>
          </a:blip>
          <a:srcRect/>
          <a:stretch>
            <a:fillRect/>
          </a:stretch>
        </p:blipFill>
        <p:spPr bwMode="auto">
          <a:xfrm>
            <a:off x="5682863" y="4437112"/>
            <a:ext cx="2734766" cy="1818100"/>
          </a:xfrm>
          <a:prstGeom prst="rect">
            <a:avLst/>
          </a:prstGeom>
          <a:noFill/>
          <a:ln>
            <a:noFill/>
          </a:ln>
        </p:spPr>
      </p:pic>
    </p:spTree>
    <p:extLst>
      <p:ext uri="{BB962C8B-B14F-4D97-AF65-F5344CB8AC3E}">
        <p14:creationId xmlns:p14="http://schemas.microsoft.com/office/powerpoint/2010/main" val="3137305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0688"/>
            <a:ext cx="7774632"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descr="C:\Users\hp\Downloads\fotopostobon1oficial_1417718620.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774631" cy="5688632"/>
          </a:xfrm>
          <a:prstGeom prst="rect">
            <a:avLst/>
          </a:prstGeom>
          <a:noFill/>
          <a:ln>
            <a:noFill/>
          </a:ln>
        </p:spPr>
      </p:pic>
    </p:spTree>
    <p:extLst>
      <p:ext uri="{BB962C8B-B14F-4D97-AF65-F5344CB8AC3E}">
        <p14:creationId xmlns:p14="http://schemas.microsoft.com/office/powerpoint/2010/main" val="2397341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4283" y="529806"/>
            <a:ext cx="7774632" cy="56354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1000"/>
              </a:spcAft>
            </a:pPr>
            <a:endParaRPr lang="es-CO" sz="1600" dirty="0">
              <a:ea typeface="Calibri"/>
              <a:cs typeface="Times New Roman"/>
            </a:endParaRPr>
          </a:p>
        </p:txBody>
      </p:sp>
      <p:sp>
        <p:nvSpPr>
          <p:cNvPr id="4" name="3 Rectángulo"/>
          <p:cNvSpPr/>
          <p:nvPr/>
        </p:nvSpPr>
        <p:spPr>
          <a:xfrm>
            <a:off x="827585" y="2055313"/>
            <a:ext cx="5040559" cy="3785652"/>
          </a:xfrm>
          <a:prstGeom prst="rect">
            <a:avLst/>
          </a:prstGeom>
          <a:noFill/>
        </p:spPr>
        <p:txBody>
          <a:bodyPr wrap="square" lIns="91440" tIns="45720" rIns="91440" bIns="45720">
            <a:spAutoFit/>
          </a:bodyPr>
          <a:lstStyle/>
          <a:p>
            <a:pPr algn="ctr"/>
            <a:r>
              <a:rPr lang="es-CO" sz="2800" b="1" dirty="0">
                <a:solidFill>
                  <a:schemeClr val="accent4">
                    <a:lumMod val="75000"/>
                  </a:schemeClr>
                </a:solidFill>
                <a:latin typeface="Arial Rounded MT Bold" panose="020F0704030504030204" pitchFamily="34" charset="0"/>
              </a:rPr>
              <a:t>Colombiana </a:t>
            </a:r>
            <a:r>
              <a:rPr lang="es-CO" sz="2800" b="1" dirty="0" smtClean="0">
                <a:solidFill>
                  <a:schemeClr val="accent4">
                    <a:lumMod val="75000"/>
                  </a:schemeClr>
                </a:solidFill>
                <a:latin typeface="Arial Rounded MT Bold" panose="020F0704030504030204" pitchFamily="34" charset="0"/>
              </a:rPr>
              <a:t> </a:t>
            </a:r>
            <a:r>
              <a:rPr lang="es-CO" sz="2800" b="1" dirty="0">
                <a:solidFill>
                  <a:schemeClr val="accent4">
                    <a:lumMod val="75000"/>
                  </a:schemeClr>
                </a:solidFill>
                <a:latin typeface="Arial Rounded MT Bold" panose="020F0704030504030204" pitchFamily="34" charset="0"/>
              </a:rPr>
              <a:t>“A LA COLOMBIANA” </a:t>
            </a:r>
            <a:endParaRPr lang="es-CO" sz="2800" b="1" dirty="0" smtClean="0">
              <a:solidFill>
                <a:schemeClr val="accent4">
                  <a:lumMod val="75000"/>
                </a:schemeClr>
              </a:solidFill>
              <a:latin typeface="Arial Rounded MT Bold" panose="020F0704030504030204" pitchFamily="34" charset="0"/>
            </a:endParaRPr>
          </a:p>
          <a:p>
            <a:pPr algn="ctr"/>
            <a:endParaRPr lang="es-CO" sz="2400" b="1" dirty="0">
              <a:solidFill>
                <a:schemeClr val="accent4">
                  <a:lumMod val="75000"/>
                </a:schemeClr>
              </a:solidFill>
              <a:latin typeface="Arial Rounded MT Bold" panose="020F0704030504030204" pitchFamily="34" charset="0"/>
              <a:ea typeface="Calibri"/>
              <a:cs typeface="Times New Roman"/>
            </a:endParaRPr>
          </a:p>
          <a:p>
            <a:r>
              <a:rPr lang="es-CO" sz="2000" dirty="0" smtClean="0">
                <a:solidFill>
                  <a:schemeClr val="accent3">
                    <a:lumMod val="75000"/>
                  </a:schemeClr>
                </a:solidFill>
                <a:latin typeface="Arial Rounded MT Bold" panose="020F0704030504030204" pitchFamily="34" charset="0"/>
              </a:rPr>
              <a:t>Colombiana </a:t>
            </a:r>
            <a:r>
              <a:rPr lang="es-CO" sz="2000" dirty="0">
                <a:solidFill>
                  <a:schemeClr val="accent3">
                    <a:lumMod val="75000"/>
                  </a:schemeClr>
                </a:solidFill>
                <a:latin typeface="Arial Rounded MT Bold" panose="020F0704030504030204" pitchFamily="34" charset="0"/>
              </a:rPr>
              <a:t>cree que hacer las cosas “A LA COLOMBIANA” es hacerlas bien, es sacarla del estadio, es hacerlas de la mejor forma, con las mejores ganas y sentirnos orgullosos con los resultados. </a:t>
            </a:r>
            <a:endParaRPr lang="es-CO" sz="2000" dirty="0"/>
          </a:p>
          <a:p>
            <a:pPr algn="ctr"/>
            <a:endParaRPr lang="es-ES" sz="4000" b="1" cap="none" spc="200" dirty="0">
              <a:ln w="29210">
                <a:solidFill>
                  <a:schemeClr val="accent3">
                    <a:tint val="10000"/>
                  </a:schemeClr>
                </a:solidFill>
              </a:ln>
              <a:solidFill>
                <a:srgbClr val="002060">
                  <a:alpha val="50000"/>
                </a:srgbClr>
              </a:solidFill>
              <a:effectLst>
                <a:innerShdw blurRad="50800" dist="50800" dir="8100000">
                  <a:srgbClr val="7D7D7D">
                    <a:alpha val="73000"/>
                  </a:srgbClr>
                </a:innerShdw>
              </a:effectLst>
            </a:endParaRPr>
          </a:p>
        </p:txBody>
      </p:sp>
      <p:sp>
        <p:nvSpPr>
          <p:cNvPr id="7" name="6 Rectángulo"/>
          <p:cNvSpPr/>
          <p:nvPr/>
        </p:nvSpPr>
        <p:spPr>
          <a:xfrm>
            <a:off x="2195736" y="692696"/>
            <a:ext cx="534986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Lema o eslogan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4 Imagen" descr="Resultado de imagen para colombiana a la colombiana imagenes de postobon"/>
          <p:cNvPicPr/>
          <p:nvPr/>
        </p:nvPicPr>
        <p:blipFill>
          <a:blip r:embed="rId2">
            <a:extLst>
              <a:ext uri="{28A0092B-C50C-407E-A947-70E740481C1C}">
                <a14:useLocalDpi xmlns:a14="http://schemas.microsoft.com/office/drawing/2010/main" val="0"/>
              </a:ext>
            </a:extLst>
          </a:blip>
          <a:srcRect/>
          <a:stretch>
            <a:fillRect/>
          </a:stretch>
        </p:blipFill>
        <p:spPr bwMode="auto">
          <a:xfrm>
            <a:off x="5868143" y="3717032"/>
            <a:ext cx="2471167" cy="2304256"/>
          </a:xfrm>
          <a:prstGeom prst="rect">
            <a:avLst/>
          </a:prstGeom>
          <a:noFill/>
          <a:ln>
            <a:noFill/>
          </a:ln>
        </p:spPr>
      </p:pic>
    </p:spTree>
    <p:extLst>
      <p:ext uri="{BB962C8B-B14F-4D97-AF65-F5344CB8AC3E}">
        <p14:creationId xmlns:p14="http://schemas.microsoft.com/office/powerpoint/2010/main" val="3845213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92696"/>
            <a:ext cx="7774632" cy="54726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endParaRPr lang="es-MX" dirty="0" smtClean="0">
              <a:solidFill>
                <a:schemeClr val="accent5">
                  <a:lumMod val="50000"/>
                </a:schemeClr>
              </a:solidFill>
              <a:latin typeface="Copperplate Gothic Bold" panose="020E0705020206020404" pitchFamily="34" charset="0"/>
            </a:endParaRPr>
          </a:p>
          <a:p>
            <a:r>
              <a:rPr lang="es-MX" dirty="0">
                <a:solidFill>
                  <a:schemeClr val="accent5">
                    <a:lumMod val="50000"/>
                  </a:schemeClr>
                </a:solidFill>
                <a:latin typeface="Copperplate Gothic Bold" panose="020E0705020206020404" pitchFamily="34" charset="0"/>
              </a:rPr>
              <a:t/>
            </a:r>
            <a:br>
              <a:rPr lang="es-MX" dirty="0">
                <a:solidFill>
                  <a:schemeClr val="accent5">
                    <a:lumMod val="50000"/>
                  </a:schemeClr>
                </a:solidFill>
                <a:latin typeface="Copperplate Gothic Bold" panose="020E0705020206020404" pitchFamily="34" charset="0"/>
              </a:rPr>
            </a:br>
            <a:r>
              <a:rPr lang="es-MX" sz="3200" dirty="0">
                <a:solidFill>
                  <a:srgbClr val="00B050"/>
                </a:solidFill>
                <a:latin typeface="Copperplate Gothic Bold" panose="020E0705020206020404" pitchFamily="34" charset="0"/>
              </a:rPr>
              <a:t>Ser la compañía líder en el desarrollo</a:t>
            </a:r>
            <a:r>
              <a:rPr lang="es-MX" sz="3200" dirty="0">
                <a:solidFill>
                  <a:schemeClr val="accent5">
                    <a:lumMod val="50000"/>
                  </a:schemeClr>
                </a:solidFill>
                <a:latin typeface="Copperplate Gothic Bold" panose="020E0705020206020404" pitchFamily="34" charset="0"/>
              </a:rPr>
              <a:t>, producción y mercadeo de bebidas refrescantes no alcohólicas, </a:t>
            </a:r>
            <a:r>
              <a:rPr lang="es-MX" sz="3200" dirty="0">
                <a:solidFill>
                  <a:srgbClr val="00B0F0"/>
                </a:solidFill>
                <a:latin typeface="Copperplate Gothic Bold" panose="020E0705020206020404" pitchFamily="34" charset="0"/>
              </a:rPr>
              <a:t>para satisfacer los gustos y necesidades de los consumidores</a:t>
            </a:r>
            <a:r>
              <a:rPr lang="es-MX" sz="3200" dirty="0" smtClean="0">
                <a:solidFill>
                  <a:srgbClr val="00B0F0"/>
                </a:solidFill>
                <a:latin typeface="Copperplate Gothic Bold" panose="020E0705020206020404" pitchFamily="34" charset="0"/>
              </a:rPr>
              <a:t>.</a:t>
            </a:r>
          </a:p>
          <a:p>
            <a:endParaRPr lang="es-CO" dirty="0">
              <a:solidFill>
                <a:schemeClr val="accent5">
                  <a:lumMod val="50000"/>
                </a:schemeClr>
              </a:solidFill>
              <a:latin typeface="Copperplate Gothic Bold" panose="020E0705020206020404" pitchFamily="34" charset="0"/>
            </a:endParaRPr>
          </a:p>
        </p:txBody>
      </p:sp>
      <p:sp>
        <p:nvSpPr>
          <p:cNvPr id="3" name="2 Rectángulo"/>
          <p:cNvSpPr/>
          <p:nvPr/>
        </p:nvSpPr>
        <p:spPr>
          <a:xfrm>
            <a:off x="3380585" y="836712"/>
            <a:ext cx="24112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misión</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611614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66837" y="724380"/>
            <a:ext cx="7774632" cy="54726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dirty="0"/>
              <a:t> </a:t>
            </a:r>
            <a:endParaRPr lang="es-CO" sz="2000" dirty="0">
              <a:solidFill>
                <a:srgbClr val="008000"/>
              </a:solidFill>
              <a:latin typeface="Copperplate Gothic Bold" panose="020E0705020206020404" pitchFamily="34" charset="0"/>
            </a:endParaRPr>
          </a:p>
          <a:p>
            <a:r>
              <a:rPr lang="es-MX" sz="2000" dirty="0">
                <a:solidFill>
                  <a:srgbClr val="008000"/>
                </a:solidFill>
                <a:latin typeface="Copperplate Gothic Bold" panose="020E0705020206020404" pitchFamily="34" charset="0"/>
              </a:rPr>
              <a:t/>
            </a:r>
            <a:br>
              <a:rPr lang="es-MX" sz="2000" dirty="0">
                <a:solidFill>
                  <a:srgbClr val="008000"/>
                </a:solidFill>
                <a:latin typeface="Copperplate Gothic Bold" panose="020E0705020206020404" pitchFamily="34" charset="0"/>
              </a:rPr>
            </a:br>
            <a:r>
              <a:rPr lang="es-MX" sz="2000" dirty="0">
                <a:solidFill>
                  <a:srgbClr val="008000"/>
                </a:solidFill>
                <a:latin typeface="Copperplate Gothic Bold" panose="020E0705020206020404" pitchFamily="34" charset="0"/>
              </a:rPr>
              <a:t>Ser una compañía competitiva, reconocida por su dinamismo en desarrollar y ofrecer bebidas que superen las expectativas de los consumidores y clientes en los distintos mercados del continente sur americano.</a:t>
            </a:r>
            <a:br>
              <a:rPr lang="es-MX" sz="2000" dirty="0">
                <a:solidFill>
                  <a:srgbClr val="008000"/>
                </a:solidFill>
                <a:latin typeface="Copperplate Gothic Bold" panose="020E0705020206020404" pitchFamily="34" charset="0"/>
              </a:rPr>
            </a:br>
            <a:r>
              <a:rPr lang="es-MX" sz="2000" dirty="0">
                <a:solidFill>
                  <a:srgbClr val="008000"/>
                </a:solidFill>
                <a:latin typeface="Copperplate Gothic Bold" panose="020E0705020206020404" pitchFamily="34" charset="0"/>
              </a:rPr>
              <a:t/>
            </a:r>
            <a:br>
              <a:rPr lang="es-MX" sz="2000" dirty="0">
                <a:solidFill>
                  <a:srgbClr val="008000"/>
                </a:solidFill>
                <a:latin typeface="Copperplate Gothic Bold" panose="020E0705020206020404" pitchFamily="34" charset="0"/>
              </a:rPr>
            </a:br>
            <a:r>
              <a:rPr lang="es-MX" sz="2000" dirty="0">
                <a:solidFill>
                  <a:srgbClr val="008000"/>
                </a:solidFill>
                <a:latin typeface="Copperplate Gothic Bold" panose="020E0705020206020404" pitchFamily="34" charset="0"/>
              </a:rPr>
              <a:t>Proyectar una compañía ágil, eficiente, flexible, que asegure le desarrollo humano y el compromiso de sus colaboradores con los objetivos y valores.</a:t>
            </a:r>
            <a:br>
              <a:rPr lang="es-MX" sz="2000" dirty="0">
                <a:solidFill>
                  <a:srgbClr val="008000"/>
                </a:solidFill>
                <a:latin typeface="Copperplate Gothic Bold" panose="020E0705020206020404" pitchFamily="34" charset="0"/>
              </a:rPr>
            </a:br>
            <a:r>
              <a:rPr lang="es-MX" sz="2000" dirty="0">
                <a:solidFill>
                  <a:srgbClr val="008000"/>
                </a:solidFill>
                <a:latin typeface="Copperplate Gothic Bold" panose="020E0705020206020404" pitchFamily="34" charset="0"/>
              </a:rPr>
              <a:t/>
            </a:r>
            <a:br>
              <a:rPr lang="es-MX" sz="2000" dirty="0">
                <a:solidFill>
                  <a:srgbClr val="008000"/>
                </a:solidFill>
                <a:latin typeface="Copperplate Gothic Bold" panose="020E0705020206020404" pitchFamily="34" charset="0"/>
              </a:rPr>
            </a:br>
            <a:r>
              <a:rPr lang="es-MX" sz="2000" dirty="0">
                <a:solidFill>
                  <a:srgbClr val="008000"/>
                </a:solidFill>
                <a:latin typeface="Copperplate Gothic Bold" panose="020E0705020206020404" pitchFamily="34" charset="0"/>
              </a:rPr>
              <a:t>Lograr un crecimiento sostenido con u adecuado retorno sobre la inversión y participar en nuevos negocios que estén de acuerdo con su misión, principios y valores.</a:t>
            </a:r>
            <a:endParaRPr lang="es-CO" sz="2000" dirty="0">
              <a:solidFill>
                <a:srgbClr val="008000"/>
              </a:solidFill>
              <a:latin typeface="Copperplate Gothic Bold" panose="020E0705020206020404" pitchFamily="34" charset="0"/>
            </a:endParaRPr>
          </a:p>
        </p:txBody>
      </p:sp>
      <p:sp>
        <p:nvSpPr>
          <p:cNvPr id="2" name="1 Rectángulo"/>
          <p:cNvSpPr/>
          <p:nvPr/>
        </p:nvSpPr>
        <p:spPr>
          <a:xfrm>
            <a:off x="3496424" y="548680"/>
            <a:ext cx="221406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visión</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54489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92696"/>
            <a:ext cx="7774632" cy="54726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MX" sz="2400" dirty="0">
                <a:solidFill>
                  <a:schemeClr val="accent1">
                    <a:lumMod val="75000"/>
                  </a:schemeClr>
                </a:solidFill>
                <a:latin typeface="Copperplate Gothic Bold" panose="020E0705020206020404" pitchFamily="34" charset="0"/>
              </a:rPr>
              <a:t>• Devoción por la satisfacción del cliente.</a:t>
            </a:r>
            <a:br>
              <a:rPr lang="es-MX" sz="2400" dirty="0">
                <a:solidFill>
                  <a:schemeClr val="accent1">
                    <a:lumMod val="75000"/>
                  </a:schemeClr>
                </a:solidFill>
                <a:latin typeface="Copperplate Gothic Bold" panose="020E0705020206020404" pitchFamily="34" charset="0"/>
              </a:rPr>
            </a:br>
            <a:r>
              <a:rPr lang="es-MX" sz="2400" dirty="0">
                <a:solidFill>
                  <a:schemeClr val="accent1">
                    <a:lumMod val="75000"/>
                  </a:schemeClr>
                </a:solidFill>
                <a:latin typeface="Copperplate Gothic Bold" panose="020E0705020206020404" pitchFamily="34" charset="0"/>
              </a:rPr>
              <a:t>• Devoción permanente por la innovación y la excelencia.</a:t>
            </a:r>
            <a:br>
              <a:rPr lang="es-MX" sz="2400" dirty="0">
                <a:solidFill>
                  <a:schemeClr val="accent1">
                    <a:lumMod val="75000"/>
                  </a:schemeClr>
                </a:solidFill>
                <a:latin typeface="Copperplate Gothic Bold" panose="020E0705020206020404" pitchFamily="34" charset="0"/>
              </a:rPr>
            </a:br>
            <a:r>
              <a:rPr lang="es-MX" sz="2400" dirty="0">
                <a:solidFill>
                  <a:schemeClr val="accent1">
                    <a:lumMod val="75000"/>
                  </a:schemeClr>
                </a:solidFill>
                <a:latin typeface="Copperplate Gothic Bold" panose="020E0705020206020404" pitchFamily="34" charset="0"/>
              </a:rPr>
              <a:t>• Compromiso con el desarrollo del país.</a:t>
            </a:r>
            <a:br>
              <a:rPr lang="es-MX" sz="2400" dirty="0">
                <a:solidFill>
                  <a:schemeClr val="accent1">
                    <a:lumMod val="75000"/>
                  </a:schemeClr>
                </a:solidFill>
                <a:latin typeface="Copperplate Gothic Bold" panose="020E0705020206020404" pitchFamily="34" charset="0"/>
              </a:rPr>
            </a:br>
            <a:r>
              <a:rPr lang="es-MX" sz="2400" dirty="0">
                <a:solidFill>
                  <a:schemeClr val="accent1">
                    <a:lumMod val="75000"/>
                  </a:schemeClr>
                </a:solidFill>
                <a:latin typeface="Copperplate Gothic Bold" panose="020E0705020206020404" pitchFamily="34" charset="0"/>
              </a:rPr>
              <a:t>• Desarrollo de sus colaboradores.</a:t>
            </a:r>
            <a:endParaRPr lang="es-CO" sz="2400" dirty="0">
              <a:solidFill>
                <a:schemeClr val="accent1">
                  <a:lumMod val="75000"/>
                </a:schemeClr>
              </a:solidFill>
              <a:latin typeface="Copperplate Gothic Bold" panose="020E0705020206020404" pitchFamily="34" charset="0"/>
            </a:endParaRPr>
          </a:p>
        </p:txBody>
      </p:sp>
      <p:sp>
        <p:nvSpPr>
          <p:cNvPr id="4" name="3 Rectángulo"/>
          <p:cNvSpPr/>
          <p:nvPr/>
        </p:nvSpPr>
        <p:spPr>
          <a:xfrm>
            <a:off x="810420" y="908720"/>
            <a:ext cx="777462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Valores corporativos  </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61161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VFhUXGB8aGRgXGSAfHBwgHxwYHxwcGBofHyggHhwlHBwXITEhJSorLi4uHB8zODMsNygtLysBCgoKDg0OGxAQGjQkHyQsNCwsLCwsLCwsLCwsLy80NCwsLCwsLCwsLCwsLCwsLCwsLCwsLDQsLCwsLCwsLCwsLP/AABEIALcBEwMBIgACEQEDEQH/xAAbAAACAgMBAAAAAAAAAAAAAAAEBQMGAAECB//EAD8QAAIBAgUCBAQDBgUDBAMAAAECEQMhAAQFEjFBUQYTImEycYGRI0KhBxRSscHRFWJy4fAzQ4KSorPSF4Oy/8QAGgEAAwEBAQEAAAAAAAAAAAAAAAECAwQFBv/EADIRAAICAQQBAgMGBQUAAAAAAAABAhEDEiExQQQTUQVhsSIycYHB8GKRodHhFTNCUoL/2gAMAwEAAhEDEQA/AL3RXBSCMQ0CO+DFUd8drIZopjkDBIAjnGCmMKxIiWngzL0MapRiQ1wOuIbKoI8oAYiNfAlfUUESwEkKL8k8Ae57YEzOp7YCIWYngnbHzMEieOOt4F8TT7HY3mcdTGE+TzteqspTWImQxI9hJVQ0wZKkji5BBxPXWae+u75cEkKAy7zzawYTAJhZtJ+SdLkpW9kazrYT16ZqblpjcwuQCJjvHMT1xK2vaYYpeeafQH1LHzYiB8zGDtXztPT6BqQhcg+oA3EiDBa5lkEAgEkGwmBZ4pWjVeLl1qLi03xaooWseG8w8RSeSYgqVv2k2PzB695GNUfAubVNxpniSAVJHNo3XNv1HvjrKftIzqsKrU99An4WWJHdKgVR2vBHHfDHxV4oq0noZvLVWejUYMULHaVKxsIJhTKVgbSDGBfEHXB2v4bmUlF1unVbq11+JJlvAtR6TH1KbGnucSQT+ddsL6bxuNxGKzqWQq5Wp5dZdp6How7qeo/XFz8ean5uTp5rLVHAKbgysRy9MEEA8gFp6jacVjxdmHq6Rp+YYlnEo7EyTAYEseplLnGuDyZTyaWc0vHccSyPttV7NBOj1FkYuGRqDHjOl6s89cW/TtVcxjpyY2zmkrPVstUGBNX0taoFp28QYMHkT2Ptiu5HUWMXw1Gba18c3ptO0yGI9b0o06IQXUEw0Xg3Ct/lEdeuCvCuXpEK20KyczJkgcj3Mz9MGVMyJJeNpENPaDibQKlJaO4GepjoLwO+NZSeihDCjpQCFRG1iSbC8meuMpRSDCQRMj2/4cIs14iZyVp+lOnc/PAlaq5/NjNY5P7wyynOjHa51cUuoXH5sCPnnBiTi/RGky+VNSUYEOoKTinrm263xj1ma8xhrCkFMuYza98JtdzyxzgDIz+ZpOE3iV464uGNagojq1JwK5g4Fo1iRjivUM46Ui2GtUtgXMVBBxAHP1xHUmMOhHKsMZgQTjWKCh1lPENTDFPE9QYRUUABMWHU/Tj3uLYsJ8O1lprU8lju29iBuaLgNuNoMgWn7Yy0rkTO6XixuuDKXidyCQCwEAkDvwPnhIUpoBUpkhgQWbyqRRCVKkMzGQONq7mMqZG4wX2m65XqN+7KlOpACKCqhCQRurOBDM42ghFCwN0yRjKVdIVHFPxI7CQJsD85MCPmQY7wcMMq2ZrAlVYqCVOwSVMWuYUwSJ2l4APWMT6d4LZmDVaaQQg9TQ6hQoYBUlIMWAiPewEninxbTyCrQy6DdwAoknpb6iJIMkEAGCRzZc8ILY3w4ZZZaYIYabpLilUXMMUptyWqLIAtI/DXbuX0ncSY6kk4hyur5CjWp5ZJZqrbJNxMMRvDGYMQDEXGK5naWp5vK0mZKiOS5csAm1FarfbYhyppgFQJg3HVb4B8P0albOLVBevl70rkLPrXeB1O5QQT3GOOWablVVZ2w8TEsUpylbW1Lrq38hz4i8Y5urmDl8irllG47FB2rYgtIN4IPTnbBIJxvJ+InztGrk80oXMqsgiwdWGxm9mVXLWsRccGJP2ZMP3/AFIH4y4ZfdN9WI9rr9xhX4/pilqeUdbF63lmP4X8sN/81X7jGVPaV8nReOM3iUUnFWn3sr390yv5NsqNMcVEVcyHcEx6m6p8yCQLcKrA/EJO8VCr/g2V3NP4aXDTaK8CR2mkPmBjjTdIoVNRzVLMllPlmrTgwNxKllIHxep9oHsYvjvwxpZzD6hk6ZLU6cMlwYO8ix43HYh7N5Y4mcZqMqr5fT3OyWTEpardJ27/AIvZ/I9Sz+RpPkQoUGmtNSoA/Lt4HzWR9ceR5KmTp+apmGGXrnbPvtJ/QVm/8sd0fGmZytH9yfafLhUBneIPpUjlgDELANgDa2LFovhx6Gk1jWBWpWZ3IbkA0mpoG97zHc4tv1La9jnxY5eIlGck7kmq9t9yo6RqzJlquXqT5NVXamT0cI6kL7FikjoQD1OHGWXztAdetDMH6Swb+T4i8P6R+9aZU2xvoVmg+zBXBPtLMp9jP5Bgr9nFPzcvqOVIuUVwDzuh1IjuCi4rxm4ZY3xRfxDRPBNxVOM9/pf5nn2VqbWxYslqG3CZqQDYLoJOPfPn2WvJaxbDunrg2g4p+SyZv7CTh1otPa6tUQhefXYH5DqesYhxRLofGsSPVAkTsPJHeOxxFpVEvvCrFvhX4bTe/GG9bRfN2119VwIPabH5e2CzlaaU61RQ1OKTCD78H74z9SKVIko1MNNsd18zUU4GyzEHGZvMHdGNmtywmlWqMMRMjTfDPKWSbYh/eFLXGM7FYIa8cjGJnR0vgvN5UMthhbT0thc8Yaodow58g84VatmZ64NzOR5M4rufMHGsUhDKmVttJNr/ADxzVOF2Qq3wzqTxiiiFsQZmrbBtVBtETPX/AGwqzdjgEiYHGY3TawxmGFl10vV8llUqIKFSpWDuoVkDMbwNzRtAkAbQSeveIPDWoV8q5qNUQh5dgrhzWEMNyDcx2AkuSi7iBeQLL8pSpLuakpqLQdaitTVidm8GMxKhFgKeDIk+loxcPCOm00pNnXFOs7MNhQGAbJ+cblIJ2kcLBItAHDlajFtiSbdIB0HwvnT5zNtUO5ZTVgMSWUl9oVts7R6bGwgrE4s2U01dPo1XBUk8MVvEcuZliPUxvcL3JJoeY1bO6rUqLlv+lTALEmLGY2oepgx+buw4EOlatXahm8jWYu1NHamSZMeXURlDG5WXplf9XyA86flSnt7nqR+G1TlJWmtS7VkOX8Wai7tmqPmmkrEQwLUzHKmfTujnZEXgDjGtS1YrmKGqU6e5PVZwdqtufcpYWVhvIB5MTBDYvn7N6a1dIpII4dSezB2v8wYP2wp/ZnWFLM5/L2FL0VlB4UODI+W3yx9MY6Htvz9Tqfkwqb9NfZ2a4uLdfzTHfhXx/QzjikymjVYelWMq1phG6mJsQMVXIP8AueuIDISuvlH/APlT7ktSQ/8A7MDeM6dI5uguUCh2zFJqYQdixqOoHFMkUyIsSlQjkk2bxL4WOfzKPSqimtGp+I+1t4ddhhFICkelCGkjmxnFJSf5MyksOJtJNRnDh70+v6iTxnplfIZoZ7K2AENaV28bXA6ABR0sqkGQcLvDtHMatqNHMVEjL0G8wvB2s1oCkgTdU44CDkkk+l+IfFNDKCHaW7Txabnv7AExeIxRtU/akxBFFNvv/Zm/+n2xLcYStv8AIMUfJ8jGtMN6rV8g3xb4CFXNHMPnVy1IgrYQ5kszDeXAuWPTi2CdIz2S0zZRy8GgVLVa0hialgsvIBkB7AQLcY8sz+rV6z7mqPJ52kzHbdO5vkScKs1Tkzc+7GTiPXj0js/0qbivUnddHt2e/aNkFIYAOw4b0SPsS36Yno+NsvmqZC00qAiGp1XRZ7Ab/SwPzkdQMeAssY3RzbIfSzL/AKSR94w/WZm/huFe9ntfhrXClZqP+FjK0nb8RgCEja3rLbBSYWAsb7rTBxY8h4aoZZquZyqM1SohG3zSQ8ncLu0CT1nqceCUNaqxG8gDqAAff1Abv1xachq6mtRp02rZQABTsdo3/wATIbEE8yMEcyT3Q8vw1yTcJUnyldbe9tv6m9a05KdArUpbK4mQwAaZEReSvxQVlYAkzM1/S8u/Jx6dmKtTNGrp+dVf3lENWhWUQKgHJjo3EgWImwjFMytEbGlwrLwpB9V7wQIEe+Pa8fLrjZ4WWDhLSyfRM6aVUFkDr1U9cXnP63Rq+UNh2AccBTIsR1t2xU8hQXkkYt2k06K+UTdgGY2JBHQQJuO0YudcmTDfDyNuqMkKnuJB698QeNsy/l0k4DElveIj6XnBer1CU3rUHoaNqWW8CCepvhV4iklWqGCRMGLCTAtjKK1TU2SnuVWm+NvQLXxK1VBcRjdHOj2x0tlWH5JpXacdNpKA7hiEVVie9h3xpRUayycZUxBmbzaKsdcKs1qsiBjecyDxce8AycJymKjFAqN1cyepwiz43YPrgzgauoAmcaoYJkztN8WGiqMNxB24qVfMwcS0NdZRtB9JPGBsY6rVQCY4wDmL47atvG7A7gnjDBEysIxmI1p2xmKFR6JoD0cmFGZpVKbZl/Lp0037mQMsNUXddgxgEXIMAXM3/KilUoBUAVHUgKIkdG46gm574888Q6/TzpFPLlqy0keq67UNNiPSo2vDu0kQEIFxcc4c5WpXU+bUrUE8imJZ3cjy32MSxJI2yrIHJLHaWnkY8zJBy3fIJ0VfQs0dP1d1YHy66sCBxuuVj5VFqIP9QxvwZlP3nVM06EFEo7N3I3fhBCO4mkW+Ud8F/te04EJmEgg3noQ0An5A+V/6zhh4Z0x6el0f3K7ZiHrVSwVha6i9jIFMXte8xjgxwbnpfC/X9s9vyM0V46zR+9NJP/z+vBW8rqmY0mrWoADyXJYBj8Jj8rGwaABcGYUgdCZ4D0ipnFzmZBRS9SmtMspKfhOGMcEqLJM9MP6OdGaIo5nK0c6yfnQoSD1DT6ARaYYCegw51/xJl9Opqm1VhfSi2VR0EAE9DYDpeOcVLC8b+09ujJ+ZLOlHFCpura7r92KNH8M5fTA1Z6orZsoYepPb8qruYLMS1z74pL+Ijlf3g0q7O1fbIBkKVBk7wbk9XBDNABCm4R6vrOY1PN+XQVqlRzZBwoH5n5CqPmY7kkk29P2W5akqDPZ6rvNylOFU+yjazHtIvjNKU/uqkbOeHB/vS1ze7XWx59mtVqVqn56tTkKikn3hVHc84caR4J1LM3TL+Sn8WYOz/wBkF/0x6dldN0+im3LLWypDK7PRpVA7bDOyodhMEc0zBO4WvibSnTK06q0WzFUVKhcvmQwRC0DaAVVmBPRQfzEkdaj4yvfcyy/F8sl9j7PyoqFP9keZAvnqStFwKbR353iRIHTpjf8A+JDEnUkgGGPki3sD5tjHfFn1OiLebl6Du/BcKiqqgAD1K7KOIt39hhW+dJ27mQKp/DpLSUKpPB2BWewPJIECCRM46V4kX0cb8/yP+7BqH7O9NemyU81WNQf98mUkmAAdopNe20GffCHXP2RZmlT35eqM0waGpqopkDuCXIPSRY3xY9QrgMCXq1JAYgyALsGDKzEXMkWax6CJ0+pZimvmU2qKzky8yDEcqV2sQLboECBFsU/ET4Jj5maP/K/xPLsxpOaoytXK109zSa3yYDbHy98cZbPhSGJFiDc9serUfHWcWAfKf/UhBP1VgP0xLmNdyVV/Nq6Wj1uSxWmb/wCojcfnGMJ+DI78XxeceYg+gak+czP+K1k8nLZaiyqT/wBwkXI7rf74ReGcp++ZhplVhqhA5gmwH1IxP4o1fMZwBGVaVFTIpJxbgsYEx0EADC3QM3UytcVKfxCxB4I6g/pj0cGJwi/c8vLkc3fH6D6jolT80hS0fLm3zti6aVoximxG0g3IY3F4gdItIxJlHoV6HmztkkuJuGjj+2IcujCTLQwsCeB0thubkqWxg2G5rS6dCkzbriCNxsSDIEdeuPMfHWZq+c5khZgDtYYtmcy9UujO7sDBG42EdCMIddyhaq4Y/mn7gHGmJad27Y0UvLZ0zJJMHjuMN9Sz7VaxcKEVo2qIsAAOgA/TDHKaRTB4wa2mofpjRyQyDR8u1RlW56mOwucS+Ic67+VSpE04JkD2Mi+LD4TphKjGJUptYn3IJP6Ymr6EtfMSjKF2kCJkR3nGfqJS3E0LMjni5Er6riQPt85xXM7mwGNoucWfVtL/AHQAgyG7nnvtHPP2xSMxRd2JOKi090JKiDO5vthbnc4Ct+cG5jTicJs9p7KZMxiyjVJlYXwJUpibHDHIaerAkm2IstmUy9dKhprVVDOx/hb5+2FXZQbpy2AwzolF5OFNLOtmKtSvsWmGYkIghV9gMTaZm6XnBazQD3MD79MXFWhN0PFpob4zDupS04GBVH0aRx0N8ZhWLWC+FNERC4qqQdvmK1amgVWQuVZiGZxTIW6kQYiTbD/TPEVJKVdKYeu8BamYfahditSGMiAiKhIJn0g8mAwzaRXam1JEoBCplKaiSNx9M7klmkNfaoK9Zx1oXhp6g8kU61FQFeoatJQjsqqPLLipvamSXMKACGYSARjkm4u3JgFZFxm9JZHeTQLIzk/lizktBhVKtJi9PHf7LcjUqae1OuhFI1d9GeolWNv4fMBPuDgzSdHbIZinuq0/KzH4TIEKqX2llN3aCW3qBxBUXtA+o+JM7lM1V86mpyu1hSVQAWb/ALSUoJZ2YXb0wt+1+LKksmuPZ2Y5SyYXhVc3vz7bfqa1rxblcmz0MtT/ABidg2LLFriFUAyQZADECx6c1HJeH6mZzdJdSVjVq+pMsHIK0x8dWu4k8AALMkxMAWb+GvBj0ai6ln6keWpqCiqkspIgbzN2HYdeuGFXxNXf/rPRy6FdzMqgVlptcbS1X3Vd4U3IgSRiYY55PtS/f+TTJmx4rhh47fbf9hhkmp0g1DTcstIGfWigFgLFgWG2JsHYsZghGW+I6um5mlMACVkyXqDoWJIZCTNi5ktzPQL9NrZQ5ladUVdo2CmrrdiwUoQqSyqokFjAnbfvx+0LMK2ZKMoOxFgl7ckxsKwWn+EybTxjrhCpUjz2yb/ENiA01RzIVatWyyCTFDLwoYLxvEXO69pzN56rVKtUqL6bFlpwiGWBVBudXJG3ncYNhJsr0/L5knfUBphVkllgKGMQqsLkgzN2JE2gQZTpRHJj3J+wJMYvQuhBGqZinUVTvq1anDmqsCIMrACqBPYE++FVSu7wJgLMbRET/mHq+5OGOwm0Y4SjFtuLiqQwSnQkRGJ6GTY2m2C6DKBxfHQrbbjA7AHqaevbGkykmDYd8ErXLc4GqscLcADO5S5E274GXKif64YEmL4L0/SDUiGE9fYd/fFp0DZJoNFgfSJUm/b5nFrepsX1rExEX598B5SutJRTprukWkT9Sf1xLUdysMOLC3TGUrk9yHuC6rmqexXqNtVb2EkkH4V9z/fFKq5re7MRyZjt/wAGGXjLOAstME7aYgE8mYwgptJtjaEaiVHYb0dpBIxJl1gBomTEC5wtpIQDh/4aoxSqP+ZWg3uBHT5mb+2K4HYyoMtIofXJFwqyFki7d+g+uDMlUWmKlfcuy4Ai8nt1F5Ee57YWKKtdaRBa29oHWCAPn/tgPVK5RdtUkQSdp5k8k9+Of74zcL2/mSgDXdW81y7m8QB0A7DC7K1lbAObrg45yMHGmmlSGG5jLgmZjC7OCfQo3EmBHJ+mDKyypAOFeQWpTrhiwULfd9P59MNDMoeHniSwWRIHf29sAUfDzPTqVCR6CBtJuxmIUAXgST7DD/MeKyF25dFBMlmYS1z1PUYR53K1QFVaoYuN1jxMyDirYCsOaax78YGq5fzG3RgnLZctVWmfrhpq9Fab7AQVEXHvi4sLFqAgRONYjqVFkwcZiwPScv4nqU67rCuZCopIQBvT8TXiZMi8EYuuf1qmKdLNfvNVaXwmnRQVPMbcpK/AzWCup2gGCxkRin09Drhy6ItTdH4hq7GAhgd0J1Bi3YHnDhkrB0y1GpUpgj0lRIQAg73b3aRBsbzItjz5xg+BDPSNRp1lr5mrWStTouairTdHFLYKgsEEhikGGLH/AEm2FmQzNHM1TqjVWalRDJTpOIKOdoMncU6AArAuZJPEX71+51WbLoPUAtRWqbpkkiq8/DcxJj4ySO9d8X6q7FKNqFPcT5anbMAq5bywd25gwBAgibHpn6GqV9GkZ6U0u/oErXGdctm8wKW+nTYtBCqZYoihiCQVaSIjcN0+kYF1bTMvlTUTc9SoB6QqIAu5iQzsRL1IvPtBBFisXVKRI2s71FUgOzMgVVQgJEKRcAADpMmTAtGl6pSzFF/PpB6igMsm7t1ESSqgwLkyL+2Oiq3XHsZiHLUVdS1T8MFp3+eTUZDACEGSwAU3VfygbbGGWqaizFKpqO5DBaYZoNpPmsigKJssD3vjWo0Xf17EChfhRAAIM2MTzc3vhVlNQBokNMm4B7dMVp9wHOlVWamSzMxDGZJPy5PQWxO2dP5Rin+FfEJq1KqqYVWsP54vOVy24hh8J64WwyBMy/xEQP54JoZgz7N3xzmUJ54GMSkWErhiGjVE8pUCjcJLN1OAjREYipo5BHEY5oVTuK8x1xOkAymQBAHTA7ED54hyT1CxJED2xvMVAG5xLiBE0sbYsHh/KtT+P8zAWMEAAkn7xhVpdVRUFpDen72nFhRCCbCBABiOl7dL4mXFEyZ3XRUqHy/UCIgCIPz9yecTBHKhbE8QOh+f6TgY07HaNsiCOJ+VucHZGkqACfhHfv7fc4iWyFZTPFWgkVZkDd6oBmPacK/K22xafE2WZgrbhzFvtf6Ris1aZBg/fHTB3FWWQtHfDPw/mmDjaARImwuO0xx7YA8ncIWMPdCoCkpZwTHAA/Unp1+2KlwIfNmFYFhW2iCAtOZ9pm8824xVPFWW811MFRtiCbmCYP6/pg2rWfbAEsYh1EQDci/W4v7YW6xVetVB42qFse3v1xMYaWJciX/D/rgaomwwBg/MkUyJJ+mAjm5luemLKIc1VKrzfDTQMkmay584svqgOg3EQJgrit5nO3gi54xYvD1CuyBKYMFp49oOE+AZSc3S2MQDI74nbPgINxCsLT0+Z64N1agivVBIGxiIPJvxbFfz2VpF0Mtsb4p/WMEnQyyeCMll8xu/GXz2awcwIAk34E8YWapl2FV1WXA/NeCO974sGVzGlq3l5Sm3mtAEk+0xPJ9sT5mnUyqM1QI28QTN1nix5+YnBBiKMdMrH8pxmLLmM9mNx4HEQLRFv0xmN6YWy65bXxVp1aT7tpkJsRlPQBAQZLcmbYL0fNNUDIh8uoJ8tau4iZa7E3Y8mLgfSMVOrndghWUtfdCypn3YmTPQAcXJ4wNSzVXzRVUjcogksQzSxbmLXPTt9MczxqtgLlmcrmEdzXKBY3O4YDcYsLjiwEQI5nFR1/VfNZlAHQFluTHA3dgeoi+JPFGu1MytNXpbStyQZBNwOn1wJp9GBcCT+uHCL5kDFOXpqrAcSe2PUfCxpojBlTYEtIksx4xT3yayCwk9AMXLQXp1KZpskVVFjPIHboemHlrSAhp6jXpFkEGmejC5OKvk2Yu4ZWt8MC0Hpj0TUNPVwQtoF5vfuMIstkXO7YYfcpIKn1AXN+gtfDtPdBQoyGjqsmmgWp+aBfnri2JngtMUzIPMDDnP5daCPUWCrESbQJM84U6nlyyirKH2U9P74hSUgOlTcvPOJadKoEIXjvgHT6Bddy8g8d8EZjUaiKUZY+WB2Bz5Zg7jH9cKde1GhQCCk7GqRLqeB9Yw1yGZWoDuMEd8IdayKeYHADGecNDO8trJ2xeT0OOVdjc8Y4y+TDB2mYPPb2x3lGDWE2N8NgMNGqF6iQDZh+nzxcqNAlroXUm4EWMmD05HQcYo/nmlDLa8j79Ri46Vqq1qW0FRVjdtE/L63AMYwyJ9EyHGWygMA3t3Mi/Q9cS1sqlNXfspmT2B5wPp4ZgrMbgXHc9f5YrvjTzSQgMUwRuHQze564xjFynpsSBtW1/zaYp01CJ16k3nnpfCx2BF+cbr1AYAAsOmMy6pVszimYMGbEyIBkcRu7X647ElFbFHekMN6raCYt/XD3ZTNRgtT0kbbT0PB7zM/XFdyGVKPWqU2CLSuDMgtwAD73xZ/C1SlJkHcVk7ouSfy++Jm6TaAnz9EUqJ2uW2HjaCoJixnmR/PFDr51w0CJN8PvFWqlSVpLKAzA4J6n37Tir5uWIdoURxh400txAGY1AgmQCe+Aa+at6RAxM1KnUeSTI5A/rjtcw7P5VGkXjkBST87cYuxir4YJuf5YvnhrPbqQJAFjTZlm4j+EfEcUPxBp1SifUtVJHDKRPynD/wLqJXL1GWYRpPIYEDkGIjpPM4Ut0D4FvijJ7sy60eC3ppgGfpycb0NaTU8ymYVty0yAIgqR7Ed8cnxGUqeco2urTutzFzfCTUtdNd6j+ZBf4ibEzh07AFy1KKylbQwIPb3w71bVamYG0sfLVpEmSeYvaQJMYVZDTqrRWVvw1sWHB7qv8AE0EWE84f6R4Sq1/M8pW8pY3E3IDQZExLAHgdfaDi9luwYlhv4z98Zj0rJ5LIogT9yDbZG53JY3NzDRf2xmJ9X+F/0C0UvTqlZwNybRyOuHWWpQL3wgTVDwvW0/2wj1LOVCxAdiBjWURHoSJHY+2O4vED+2PPMnncwoDm4W3qmPr74selVa9Qmozyg6RGJ0gO2JPzw7yNZ6KEvSUqeCxvfqvviDRc3QSm+74yOTgTI50XeqzEgxT6j5YloCytUZzf0yOnXBIyY2KaZbe1juIF/wDKf6Yr2a1JoQlSp2wfc9wTaMBnMtIBZli63kyODiNL6HZY845GXGXKwSSxLDk3iPbFcpZQ0jt3ET3Nj3GLzpOa8ymhzCF2U+g/lb5nv/tgHXsqlRWfYA26SB0xMJ09LQCzQW8kN5k3upxJmX3X2gDrjhMsxUAER0nn7YGzDkgndTWCAV3RM2BE2In7YtrewIyiAzx3wM+ZHwgAn3wxp6UT/wBZxTQiQ8i/YATfrx+uBTlqBYrTrrMxJBCji8wbXwtgBaJAESNx5H9cSNU2TESbHE+RygRmJdbDmowC8xKx6iPeML89pValUDn1iqZYoZkWjb8xg7AarpVRgA42bk3A8xztkc3/AEwFkcsyesk7lU2tyOot/vgt8idn715jA2IXcbrxBt0jAlTxOWXZ5aKZuQP1wl8gLz4c14PTYMvqUSSt56THfvjjPEZloF/TBMfMgx9D3P2xUNC3NuqpCKPTuF5YwdgE/IzYX9wMXDTz5aBtwKn4f4ieqgezT+mMZQUW5LkllQSm4coyHcBMAdAJn5Rhj4d0+jWdg6t3AEwZm5vJi0RHX2w3yept521oNN3IWeigHqbGb4PqV1SpekFS4LKtyfYi3tfFynLigsplbKFWYO4WmhsLwTPIUmSbC3sJxxqWt7U8ujKAj1mfU56z2X2GFviHMuarbrbbKOijoAMLqFJmvy3XGvPIxk+qSqg41qLbgCZt7YSZ642mYHbpjvTahPpLFl7TgYUGZigCQykCRbDrwuj0suCDZnPmkESSTbnghQuEFbb6lSASLFiAB7ycLdG8QDLKxNQMA0NJMNBBt1j3xNAWPXNXq5pmpOfwp2ARMQYn/VMGRgzLeF2XLeXO1dsMwMzPJBUcSSYvwO+DKVagUWo9Ly67X2liY3cFht9NjMETb3wJ4m8Q1KAVadyxBMqCDPSATtiBHe/a7V8RVC+SKXU8IvUdVplqwLQQFO1SLwWMCYvh/nfCFGll91eplqag39G+pMH0BiBeJlQLEDmMAv4iYK6boLcimVSOo9bS0iOmFlLN5jMs9OoPNqVAu13csQC8+lrrc94i8c4bTK3LB/iWS8tJVyNu1VWmqU4B3FUXkMZXc0nmcB5LUqi+ZmS7IlIgU6KFoYtO1R6gWi5JI4k4Hr+GKhq+UEO5D+IZBPIUwAZseo74JymTVab1mZiqsQitMiBeB0JHMfXDSVCGWj6ZUq0UqVc1V3vLNtqGLkmB9IxmNZZQVB2VBPAheOn5+YxmDcCt1dDqKQUKsCOBjtNP9IlIPvgWhqzKD5jrSJsELbnP+qJ2/LnDLLZLNbN5YtNwADF/8pH++NwDsvp/4fwGB7Ymp5Jz1CIegEn7dMJsprNWmdpueoIiPnEYPpaoDMoFPdCR9e2CgDM4lFVgEtNvfEeWpbBuVtwHCcmPb54GzCoxgH1Ag7dw/sOmJcraSG3NftIxNAP9ZormKQdGA2AJ5ZBDA3vxBBjkYS0ciUaSQTt+JjwTzJ9hxgGjp1WWrbajAwCxLbQTPAmJgYHrZgzDCVA5NxPYjEpUqGODq1Wy0KpKryzfCflifK61Xn1VAQetoP07YqtLNsQS0KvSx2n3njoee2D0oCpDsZRRAi8fb+mDSIteTrGolViwQLHqKmCxmFUASSYJ9hgbT8hUapYK4RpLzAJ/h+o5HbriXwwaSjaV3o1wCTY8c/LDjM6hTUt+G6ssBQkQfdpIi/btiW2uv39RkepZjzaYBAAsQBeInjp3wjTJVWhXp2A9W2ASFFrQL+5N4HOLE7oV3MrOpkqTZ5kkyB27DphfSzaMd3p/jXaSpIIIM9f7x74OtkB1o2n0XU1GZnNlCbSCIEkMf4ZsDPQ84baJmV+GnKn1eWWab7QIEcEMP1xDkXIRkARrbySLOo5IuDuHqt7nACZ2q9VXRFQLwEEXuPe/Y++MmrtMQNqGarjL1stCgkTuYgkcXQg3+WKRS0WogLOzruZvUwgEAfzJj5YvNWv5bBluZsbGIPN/ivhTr2ZzBpDeymmWYIQQOIn0D4enzw1sUWLwXmlp5QqCGDWLg9ZMA/L25w+8ovsLLfaTIBsOkDvxfHnuh68aVEI1IMiMSpWx5BhuQRM/c49O0vUfPRaqBgN3wsABEGQp6/TsOMZZLjvRDENbLq1nRTIALgEOIAF+R1Bm04btXoigGbcRTuYBkhb2EySRb64L1LLFgYt1gdoHz+3vhHXyj2AMrFr36dO/sMOLU0txHmuoaqtevXq1GVEZzsBmQAP/AHHgcDGM7UoJbbaYjp7xhrr+iLTq1CUVqKObNc2Jwqrt5tRaYINySQZAQdJ6nnrzjoVNbFAGYq1psymnPQCTz15wK6bRvWoJmNs3+faMOc74fCgOlVWEklCCKkdNxiL9pwseisLvKUw8gdIgx6xBM25HfD02NAA8+qxZSNgHqJFh7zi5+DtKorRD7fNqO8CoACB/pU2ANxJiY5wky/hSrWywq06lPymAaoof/pi+3erRJMGIm9ucXXRvDRo5cFQWDKCpgxJ4AE9ZJ94+8vSuwY2zVOkV3HZ5khRsBHE7dw4I/QXHzoXjHMO1QKFIKsDBQLYA2gdoI+mLxk2FMVfw1YD0MQSSCQSSnsSQb26ThBT1QfvRFUPDQwRCQCm0DmZ5nkx3xMXQkUMUiHLbZ9RIBHewnDhnFFR5CkPv9BABeRDSGgbh6eSODEc4daxptLNZgtTCh3AO1DuJIX1bom5N/p3Nu/8ACJZqSrVDpYmIKKBfkzJEi/OKUl2M40bWquYL+YfxH5cMQxA5DRY9IHyth7So06VGsHeRRp7hMX3DtcT8Pz+WActTCUvSm0LJgMN5tafeZt0wDrFF3pVafmU1Jgwwk9LE3IknngX98FJsR5znfEmZaox86ot/hUwo9gOwxmOc9kaZcnft4lYNjAB6d5xrFaZe4yXT9ZRAGXLg1AIk2HtFuggYsGT8T5o7S4pqnsvT6m/zkYRjP0qdPaEL1LQ3C/r/AEwZo2Y3rLbnPZSAFHvF/qe4xpHfskZZrPU6lQuAys3x2G0n2vIJ9gcbyuVeWDEArBgG5HMgcEYUVc4PN3UhLICpVzbd0II5/rgzL56pALnzINyQfT7bgB9v54aYw85f1CoZMtuFgYjqVPT24w7GvUBt3gxtYkKQKasxWXRdvo4MweIHeVtE0yAGQwRusSf6yBbE1XP5fZ+GQWVp3MrVFU9N8NKjsYjCasDKOo1SjMAzLuurH0wJ46j64WUM49T10wzPM+WABIESBPYW+fbHeuZmpUog1aJWruADLwZ4Msdu33n+2GWmVzk4ZnSWhdz3Yx1W8lffj74bQIm0/U5aslOjVFJxs8urJO8Rwdg3DcxmRNhg6nlRRYhacMSAVKgKDImOI7kknDWjrdAUyzFVDGTE8/xQOt4nkYqPjXxicxWVcudiU772N259paL/AG6Yjh8DQ9bUxSLyiP7CTA6sDxjnNanTqAANuH5j/IfPFTyeU3nzN9S/NgrHrNr8ScFZV3ElkZlPpX1EH7TJmOTh0gotGa1NFhxKJIB3GxtDXE7fYf8AAUdDamyvyOAp4AmQwMxfnb2nCLK1ophGABW8MomDeT7zMf74stPW3eiUYA7FBBgyQfSIEdLDjviJXtQgTTakVlJIbcx9LRYgXDDrIk/KMGU8y1KuEYyFuk2EGwMz05v2wBpKBjupKTeGiTB6Ee0f17YYalp1SqGJADIBMmIHQEcbuw9+nWJ03uALnMo5LMBui5I4UHqYw9yuk5Z6bpVP4SDeX4ZtsEsi3KqAYZh8UiMBZPKrVohvO8iF21IE77W3AENEm9otficCZzWanpCUqprAEDym3iHgkLTC+lY6DsMc89UtkMhy1PL5SnTekvmVawZgarWpD1bYgEFrc+3ScM9Cau9RGdnIAlmadhA4gnr/AHwFo9WiaaipRNWanllR8SBoj08kTPa+Fur6xXqEUiCqKSoUAgWMfccc2xovYTPTlokbtokm/wDz598IPEeZIhVQq5+I9QbWUjgGbnnjEnhGuSnku26Igi+32J/5xiHxChZ2gStKGjdBJJMgg8iDyI73xljVZKZPAg1R2qLXWQENLcTHVRe5v1Y25jscUPSM55VTfE+k9Pe0fbHpepZdxTq+UBsrUWVASBZwVUE9LEfX6T57lMl5Do1UTyY91Fh9sdUWikFLqwrEoaNVAZZ2gC88yVji0c9eAcAUKaNWJZplzIiTHdfscH+KM6KiqlJ/SDL3+w+fNh74U6tSSkKflb5IJYk36QLEjqe3PHfYaRLogqNUenl2YtxtNwVBtvWdpA4v3GLTlVzb1dyMXBPrVXI4UiQJFgO0wB1jCjQqdankxVhQrOUZlHfgMY57fMYsoqvlwgkb3AfcLciRAIuAInpaMZydiZz/AI69FVppU3EzudEAcEC17iIXkGw6TiSplauZH7ylRKdaomxVYncRL32yLF7RESBPGAc/pFfea6C9Wn5qqAAvVgqjneyqzcQDbEuX8YAUhTbL02ICgkMVAIJkwAbKTzzb3xi13FbgKdC080QFV9uYDhqj1JLgTtnvBYWtYfocKmZXMPU3b2BE7T6eDAYGAYhrHjFS1qvmK+Yc0lkVXCbuAzWCJuJ7A9pxCHeigDIfj37WgBmRWgbi9wJciFkmInjF0Ui/1s8BlhVdBueqUAA/hn42JHX6RfEVTSak0xTSpTBkkysEEX2yCRzyO/TFVq+IHrVKVEM9OjSBZgt/MaxZm4HI2rAEQcWChrGynvrLUai6MiWMkmRMyIQ3krMem2FuhNCvOeFc5vaMslUT8bFwT8wLSOLWtbGYtjB+r1AYH546e1uMZh+pIk8izekCqxmuC3YCf5YEpacyI4PmKTAb4QP1JP2wvyWpuhkbY6yP64KZlZvMi5IPQ/zGLThPdAHUsi1NdwDW4MGB7/8ADhzlMgrgKVcHgvSJhhAJV2Ej6z3wLT1+sAFTaBcGPiHymw+2AKedrKXK1XvwGqFb/oPoOcabJAW6rpJVbF/hghfiI7Aiw+cjGqGVpZcBjkmUD85qByZNrAk3n++E+Sztfy1G5hUb4mu8f+JHP3GJ6mcqqFLNW2yBLKx5PMHBaGPMvqfmsAKFMqttxJ47AbTPvePfEGf1GhTcUhR4ksgSyz+YqOgMk4Q0cmN5rVCoANwxneehj8o9r46ybsx31nFOixlwpiQLwv0Ef34w7Qg/M65SIKlaapEDdKn2KiJUe5BJPYDCEVU3gJTVWkwzboI7xPUD3ntwBvN5tXqFqVJUognaKsGRe7WEmcD5mrULI5YMqmRA2x7WtGJc0xjVHZ4FRqkTYU1VE+cG5Md8P8rSiDIInlrMB3kEz87Yr2S1FnQsEWVaCCx3X6xHGG+nKK5DCmF2Dcx4jbcknrEYOQGOYJLggFQQLzJIHBJ/51w/0Wsh2UN4DSWeY3AELwpuTysAniYM44o6fS2hqtZUZwShMR6RJDC0GD+uBNZ0SsqUatM0KytUClp2wSbAkSVtfgx/NbPZisf5rO06AZEpSpErIMCLHeZjd6Qbn5C1hc/kS9MMlXa+2SCDuN7boMfbDKl++JXQqsUDIeKnmACb7twjjt26TiB9ToPVpsa0MB2I3XgHmwsLxjJfL+4rAdJZliL1gYvG37kfPEGer+U7NTD0iR+UGeADcRzBNh1w9qlabioxLAfmUXnpx/y2Ic/WSrMsIP8AlNouWk3B4H3wVb4HZSKmaAQlWqKjNO64YmbT/OcC5rxF0p+spcndb5cGSfbFhymjA1Cag3p+S1//ACPBt/PFipaHlNoK06KH2ABg94iThy2Bsm8BM1bI+eFValaoQBJMbZEjgkyGMdsZmNKr1D633ydpAvyJvPBPvGOctk4RqSw1MAkUwT3JLd5gn+WCM7qrUaDGkfWeI+K/IBNhH6dMY6ZKT09itFe8TZdaANGqTJIX0tBKzukR8oxUNdqI1KmiOGYGFCkyOsOx69emLtqGmUq9QCuKrsu2SzGOOpWDMe/XHdDw7l0riqiGQZCkmxHsevGN06W400UzTvDlQlQ61CN28gU9xM2BJj8OSCJY97WwVntEVEQqC247mBMhR09Qn1R8umLxkcwFeJcC5ClrE9TOJKgdFZlsvLE9ZNwbd+vth62g1CDJZYZemKiPtpsJKsvLDlWUyDxYnthF4j8U1s2oVfwqRXaQsS8fxEAGCAPTMYtGrI9WBsNZGF0LQB/mmZB5jvJxQ9d0JqTLsYXBOyZZZtJixj/gxNJu3yVFly8MapUdaLI1Q+XTFJlufhtCz6YIg36jFD0hZq7SW2kmwPWG6cNfDbwzk8xUYhSyU4hjcA9uo62t0J+rh9GQSqVGUm25APtJk4XF0Oyj+IMs4cUiQSV3RbdyTO0cWFhHQ3xCdPetUp7yEpxy68D2AJPTpxi11NBenVDGqANm3zCLxPD2Mc8jFdz2l5n95aiSGeYBQysG4IbosHriluUlYt0ZfLJqNt23Xnk+5tb5dsWTI63m28mrRas7A7GpgSsDcYNj6bjn2+ged8NVCoHmCEktAMfPpYXvifSkr5QDezeQfiemSwDMLSBdTCnn6YGkxMd09XpETVpMlQkllYqCDJmxWQOw7RjMK6/iPzGL+QzT+YxJAsD9gMZhaCNzz3/DtwG1oHWcaNPYRx8x/XG8ZjSWGELlFCsmo1Yed0H9D9MFV84LggMRDRcTHftjeMwpbRtAH6fWXypDVFUCSEYifax4xCNdedxqMKc/C3q445BxrGYUpNKx0H5fU6T0S7UiQTwDBgWselvfCxUZyauXAdR+Rxdf/UYPS8/bGYzBjlqSvtX9BPYKbKs9ItX8uiq/wLc/OJFz2xrK0AoQNv2uD6pHtBCzbn/bGYzGiiroa5Jcn5eXHmVdzgXjq17T0+mLLnNXGdp02yiqjIreaoUKCggiQfSWHcf2xmMw197T7KxSAtZ0+g2WSqhqA+aQBPpJgMSBFukz3w30ik4XdSc+V/3Ke4iwHqvHJ6RjMZjRrcksOV1b93cVApUVF/ESQQRwsHvPXEuleHVCiodrPJIThVHMT1xvGYxyrTHUg7LAiRtEAC5sfeIGARmqdZ9omBzyODwe4xmMxlBWmwZPnf8Aps8wgsQMJKefpyGBJQyAYvPa+MxmNMUU0/xJIM+7KVqU3ZYub8+xx1QzQqELBAPY9ep/njMZiq2Gd58ViwO4Da1gRK+5IsZwb51RoIfcFEDpHW03xrGYh8Do7SsCjlhDi4j2ix+364Ep1KlZSS/piDPSLm3XGYzBQE75senaApUC6ix5vB4nGZairQQAoi7QNzEH9AMZjMRJUhoLqDao28X/AE5wlBcm8XM2GMxmJjwARTr/AJSOeuI6eTCsSigA2Yd7RjMZhtUMFzmUCgsxtxA7cR8sVTxBpFRgAKrGkWl1sDAB2iYuBJ56Y3jMaRGVWtXqBiEVgosPUBx7YzGYzG+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3" name="2 Rectángulo"/>
          <p:cNvSpPr/>
          <p:nvPr/>
        </p:nvSpPr>
        <p:spPr>
          <a:xfrm>
            <a:off x="683568" y="620688"/>
            <a:ext cx="7774632" cy="56886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sz="2000" dirty="0" smtClean="0">
              <a:solidFill>
                <a:srgbClr val="002060"/>
              </a:solidFill>
            </a:endParaRPr>
          </a:p>
          <a:p>
            <a:pPr algn="ctr"/>
            <a:endParaRPr lang="es-MX" sz="2000" dirty="0">
              <a:solidFill>
                <a:srgbClr val="002060"/>
              </a:solidFill>
            </a:endParaRPr>
          </a:p>
          <a:p>
            <a:pPr algn="ctr"/>
            <a:endParaRPr lang="es-MX" sz="2000" dirty="0" smtClean="0">
              <a:solidFill>
                <a:srgbClr val="002060"/>
              </a:solidFill>
            </a:endParaRPr>
          </a:p>
          <a:p>
            <a:pPr algn="ctr"/>
            <a:endParaRPr lang="es-MX" sz="2000" dirty="0">
              <a:solidFill>
                <a:srgbClr val="002060"/>
              </a:solidFill>
            </a:endParaRPr>
          </a:p>
          <a:p>
            <a:pPr algn="ctr"/>
            <a:r>
              <a:rPr lang="es-MX" sz="2000" dirty="0" smtClean="0">
                <a:solidFill>
                  <a:srgbClr val="0070C0"/>
                </a:solidFill>
                <a:latin typeface="Arial Rounded MT Bold" panose="020F0704030504030204" pitchFamily="34" charset="0"/>
              </a:rPr>
              <a:t>El </a:t>
            </a:r>
            <a:r>
              <a:rPr lang="es-MX" sz="2000" dirty="0">
                <a:solidFill>
                  <a:srgbClr val="0070C0"/>
                </a:solidFill>
                <a:latin typeface="Arial Rounded MT Bold" panose="020F0704030504030204" pitchFamily="34" charset="0"/>
              </a:rPr>
              <a:t>11 de octubre de 1904, Gabriel Posada y Valerio Tobón (cuyos nombres se combinan para formar el nombre de </a:t>
            </a:r>
            <a:r>
              <a:rPr lang="es-MX" sz="2000" dirty="0" smtClean="0">
                <a:solidFill>
                  <a:srgbClr val="0070C0"/>
                </a:solidFill>
                <a:latin typeface="Arial Rounded MT Bold" panose="020F0704030504030204" pitchFamily="34" charset="0"/>
              </a:rPr>
              <a:t> Postobon empezó </a:t>
            </a:r>
            <a:r>
              <a:rPr lang="es-MX" sz="2000" dirty="0">
                <a:solidFill>
                  <a:srgbClr val="0070C0"/>
                </a:solidFill>
                <a:latin typeface="Arial Rounded MT Bold" panose="020F0704030504030204" pitchFamily="34" charset="0"/>
              </a:rPr>
              <a:t>a producir refrescos en Medellín, Colombia, su primer producto, llamado "Cola Champaña," se hizo muy famoso en los bares, las tiendas, clubes sociales e incluso hogares. Este primer producto se distribuyó en un vagón tirado por un burro, pero debido a la geografía de la empresa no </a:t>
            </a:r>
            <a:r>
              <a:rPr lang="es-MX" sz="2000" dirty="0" smtClean="0">
                <a:solidFill>
                  <a:srgbClr val="0070C0"/>
                </a:solidFill>
                <a:latin typeface="Arial Rounded MT Bold" panose="020F0704030504030204" pitchFamily="34" charset="0"/>
              </a:rPr>
              <a:t>pudo </a:t>
            </a:r>
            <a:r>
              <a:rPr lang="es-MX" sz="2000" dirty="0">
                <a:solidFill>
                  <a:srgbClr val="0070C0"/>
                </a:solidFill>
                <a:latin typeface="Arial Rounded MT Bold" panose="020F0704030504030204" pitchFamily="34" charset="0"/>
              </a:rPr>
              <a:t>distribuir sus productos en todas las ciudades y pueblos. En esta etapa, Posada y Tobón </a:t>
            </a:r>
            <a:r>
              <a:rPr lang="es-MX" sz="2000" dirty="0" smtClean="0">
                <a:solidFill>
                  <a:srgbClr val="0070C0"/>
                </a:solidFill>
                <a:latin typeface="Arial Rounded MT Bold" panose="020F0704030504030204" pitchFamily="34" charset="0"/>
              </a:rPr>
              <a:t>decidieron </a:t>
            </a:r>
            <a:r>
              <a:rPr lang="es-MX" sz="2000" dirty="0">
                <a:solidFill>
                  <a:srgbClr val="0070C0"/>
                </a:solidFill>
                <a:latin typeface="Arial Rounded MT Bold" panose="020F0704030504030204" pitchFamily="34" charset="0"/>
              </a:rPr>
              <a:t>abrir dos fábricas: la primera se abrió en 1906 en Manizales y la segunda en Cali en Agosto del mismo año. Desde entonces, los productos de </a:t>
            </a:r>
            <a:r>
              <a:rPr lang="es-MX" sz="2000" dirty="0" smtClean="0">
                <a:solidFill>
                  <a:srgbClr val="0070C0"/>
                </a:solidFill>
                <a:latin typeface="Arial Rounded MT Bold" panose="020F0704030504030204" pitchFamily="34" charset="0"/>
              </a:rPr>
              <a:t>Postobon </a:t>
            </a:r>
            <a:r>
              <a:rPr lang="es-MX" sz="2000" dirty="0">
                <a:solidFill>
                  <a:srgbClr val="0070C0"/>
                </a:solidFill>
                <a:latin typeface="Arial Rounded MT Bold" panose="020F0704030504030204" pitchFamily="34" charset="0"/>
              </a:rPr>
              <a:t>han aparecido en toda Colombia.</a:t>
            </a:r>
            <a:endParaRPr lang="es-CO" sz="2000" dirty="0">
              <a:solidFill>
                <a:srgbClr val="0070C0"/>
              </a:solidFill>
              <a:latin typeface="Arial Rounded MT Bold" panose="020F0704030504030204" pitchFamily="34" charset="0"/>
            </a:endParaRPr>
          </a:p>
        </p:txBody>
      </p:sp>
      <p:sp>
        <p:nvSpPr>
          <p:cNvPr id="4" name="3 Rectángulo"/>
          <p:cNvSpPr/>
          <p:nvPr/>
        </p:nvSpPr>
        <p:spPr>
          <a:xfrm>
            <a:off x="1746459" y="764704"/>
            <a:ext cx="570060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Reseña histórica</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917384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4685" y="620688"/>
            <a:ext cx="7774632" cy="56886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endParaRPr lang="es-MX" sz="2800" dirty="0">
              <a:solidFill>
                <a:srgbClr val="0070C0"/>
              </a:solidFill>
              <a:latin typeface="Arial Rounded MT Bold" panose="020F0704030504030204" pitchFamily="34" charset="0"/>
            </a:endParaRPr>
          </a:p>
          <a:p>
            <a:pPr algn="just"/>
            <a:endParaRPr lang="es-MX" sz="2800" dirty="0" smtClean="0">
              <a:solidFill>
                <a:srgbClr val="0070C0"/>
              </a:solidFill>
              <a:latin typeface="Arial Rounded MT Bold" panose="020F0704030504030204" pitchFamily="34" charset="0"/>
            </a:endParaRPr>
          </a:p>
          <a:p>
            <a:pPr algn="just"/>
            <a:endParaRPr lang="es-MX" sz="2800" dirty="0">
              <a:solidFill>
                <a:srgbClr val="0070C0"/>
              </a:solidFill>
              <a:latin typeface="Arial Rounded MT Bold" panose="020F0704030504030204" pitchFamily="34" charset="0"/>
            </a:endParaRPr>
          </a:p>
          <a:p>
            <a:r>
              <a:rPr lang="es-MX" sz="2400" dirty="0" smtClean="0">
                <a:solidFill>
                  <a:srgbClr val="0070C0"/>
                </a:solidFill>
                <a:latin typeface="Arial Rounded MT Bold" panose="020F0704030504030204" pitchFamily="34" charset="0"/>
              </a:rPr>
              <a:t>POSTOBÓN S.A </a:t>
            </a:r>
            <a:r>
              <a:rPr lang="es-MX" sz="2400" dirty="0" smtClean="0"/>
              <a:t> </a:t>
            </a:r>
            <a:r>
              <a:rPr lang="es-MX" sz="2400" dirty="0">
                <a:solidFill>
                  <a:srgbClr val="0070C0"/>
                </a:solidFill>
                <a:latin typeface="Arial Rounded MT Bold" panose="020F0704030504030204" pitchFamily="34" charset="0"/>
              </a:rPr>
              <a:t>En 1917 los dos fundadores, junto con Gonzalo Posada, transformaron la sociedad en anónima y la llamaron Cía. De Gaseosas Posada Tobón; y lanza un nuevo producto llamado “Agua Cristal” que es el agua embotellada.</a:t>
            </a:r>
            <a:br>
              <a:rPr lang="es-MX" sz="2400" dirty="0">
                <a:solidFill>
                  <a:srgbClr val="0070C0"/>
                </a:solidFill>
                <a:latin typeface="Arial Rounded MT Bold" panose="020F0704030504030204" pitchFamily="34" charset="0"/>
              </a:rPr>
            </a:br>
            <a:r>
              <a:rPr lang="es-MX" sz="2400" dirty="0" smtClean="0">
                <a:solidFill>
                  <a:srgbClr val="0070C0"/>
                </a:solidFill>
                <a:latin typeface="Arial Rounded MT Bold" panose="020F0704030504030204" pitchFamily="34" charset="0"/>
              </a:rPr>
              <a:t> </a:t>
            </a:r>
            <a:r>
              <a:rPr lang="es-MX" sz="2400" dirty="0">
                <a:solidFill>
                  <a:srgbClr val="0070C0"/>
                </a:solidFill>
                <a:latin typeface="Arial Rounded MT Bold" panose="020F0704030504030204" pitchFamily="34" charset="0"/>
              </a:rPr>
              <a:t>1924, Entran al mercado dos competidores para </a:t>
            </a:r>
            <a:r>
              <a:rPr lang="es-MX" sz="2400" dirty="0" smtClean="0">
                <a:solidFill>
                  <a:srgbClr val="0070C0"/>
                </a:solidFill>
                <a:latin typeface="Arial Rounded MT Bold" panose="020F0704030504030204" pitchFamily="34" charset="0"/>
              </a:rPr>
              <a:t>Postobon </a:t>
            </a:r>
            <a:r>
              <a:rPr lang="es-MX" sz="2400" dirty="0">
                <a:solidFill>
                  <a:srgbClr val="0070C0"/>
                </a:solidFill>
                <a:latin typeface="Arial Rounded MT Bold" panose="020F0704030504030204" pitchFamily="34" charset="0"/>
              </a:rPr>
              <a:t>Gaseosas la colombiana y La </a:t>
            </a:r>
            <a:r>
              <a:rPr lang="es-MX" sz="2400" dirty="0" smtClean="0">
                <a:solidFill>
                  <a:srgbClr val="0070C0"/>
                </a:solidFill>
                <a:latin typeface="Arial Rounded MT Bold" panose="020F0704030504030204" pitchFamily="34" charset="0"/>
              </a:rPr>
              <a:t>Leona</a:t>
            </a:r>
          </a:p>
          <a:p>
            <a:endParaRPr lang="es-MX" sz="2400" dirty="0">
              <a:solidFill>
                <a:srgbClr val="0070C0"/>
              </a:solidFill>
              <a:latin typeface="Arial Rounded MT Bold" panose="020F0704030504030204" pitchFamily="34" charset="0"/>
            </a:endParaRPr>
          </a:p>
          <a:p>
            <a:endParaRPr lang="es-MX" sz="2400" dirty="0" smtClean="0">
              <a:solidFill>
                <a:srgbClr val="0070C0"/>
              </a:solidFill>
              <a:latin typeface="Arial Rounded MT Bold" panose="020F0704030504030204" pitchFamily="34" charset="0"/>
            </a:endParaRPr>
          </a:p>
          <a:p>
            <a:endParaRPr lang="es-MX" sz="2400" dirty="0">
              <a:solidFill>
                <a:srgbClr val="0070C0"/>
              </a:solidFill>
              <a:latin typeface="Arial Rounded MT Bold" panose="020F0704030504030204" pitchFamily="34" charset="0"/>
            </a:endParaRPr>
          </a:p>
          <a:p>
            <a:endParaRPr lang="es-CO" sz="2400" dirty="0">
              <a:solidFill>
                <a:srgbClr val="0070C0"/>
              </a:solidFill>
              <a:latin typeface="Arial Rounded MT Bold" panose="020F0704030504030204" pitchFamily="34" charset="0"/>
            </a:endParaRPr>
          </a:p>
        </p:txBody>
      </p:sp>
      <p:sp>
        <p:nvSpPr>
          <p:cNvPr id="3" name="2 Rectángulo"/>
          <p:cNvSpPr/>
          <p:nvPr/>
        </p:nvSpPr>
        <p:spPr>
          <a:xfrm>
            <a:off x="2721091" y="836712"/>
            <a:ext cx="374814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Evolución </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2267744" y="4660291"/>
            <a:ext cx="1872208" cy="1472622"/>
          </a:xfrm>
          <a:prstGeom prst="rect">
            <a:avLst/>
          </a:prstGeom>
        </p:spPr>
      </p:pic>
      <p:pic>
        <p:nvPicPr>
          <p:cNvPr id="5" name="4 Imagen"/>
          <p:cNvPicPr/>
          <p:nvPr/>
        </p:nvPicPr>
        <p:blipFill>
          <a:blip r:embed="rId3">
            <a:extLst>
              <a:ext uri="{28A0092B-C50C-407E-A947-70E740481C1C}">
                <a14:useLocalDpi xmlns:a14="http://schemas.microsoft.com/office/drawing/2010/main" val="0"/>
              </a:ext>
            </a:extLst>
          </a:blip>
          <a:stretch>
            <a:fillRect/>
          </a:stretch>
        </p:blipFill>
        <p:spPr>
          <a:xfrm>
            <a:off x="4704142" y="4699426"/>
            <a:ext cx="1956090" cy="1433487"/>
          </a:xfrm>
          <a:prstGeom prst="rect">
            <a:avLst/>
          </a:prstGeom>
        </p:spPr>
      </p:pic>
    </p:spTree>
    <p:extLst>
      <p:ext uri="{BB962C8B-B14F-4D97-AF65-F5344CB8AC3E}">
        <p14:creationId xmlns:p14="http://schemas.microsoft.com/office/powerpoint/2010/main" val="3696683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629048"/>
            <a:ext cx="7774632" cy="56886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CO" dirty="0"/>
          </a:p>
        </p:txBody>
      </p:sp>
      <p:sp>
        <p:nvSpPr>
          <p:cNvPr id="3" name="2 Rectángulo"/>
          <p:cNvSpPr/>
          <p:nvPr/>
        </p:nvSpPr>
        <p:spPr>
          <a:xfrm>
            <a:off x="2411760" y="836712"/>
            <a:ext cx="486889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Globalización</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p:cNvSpPr/>
          <p:nvPr/>
        </p:nvSpPr>
        <p:spPr>
          <a:xfrm>
            <a:off x="683568" y="1760042"/>
            <a:ext cx="6408712" cy="4062651"/>
          </a:xfrm>
          <a:prstGeom prst="rect">
            <a:avLst/>
          </a:prstGeom>
        </p:spPr>
        <p:txBody>
          <a:bodyPr wrap="square">
            <a:spAutoFit/>
          </a:bodyPr>
          <a:lstStyle/>
          <a:p>
            <a:r>
              <a:rPr lang="es-CO" b="1" dirty="0"/>
              <a:t> </a:t>
            </a:r>
            <a:endParaRPr lang="es-CO" dirty="0">
              <a:solidFill>
                <a:schemeClr val="accent3">
                  <a:lumMod val="75000"/>
                </a:schemeClr>
              </a:solidFill>
              <a:latin typeface="Arial Rounded MT Bold" panose="020F0704030504030204" pitchFamily="34" charset="0"/>
            </a:endParaRPr>
          </a:p>
          <a:p>
            <a:r>
              <a:rPr lang="es-CO" sz="2400" dirty="0">
                <a:solidFill>
                  <a:schemeClr val="accent3">
                    <a:lumMod val="75000"/>
                  </a:schemeClr>
                </a:solidFill>
                <a:latin typeface="Arial Rounded MT Bold" panose="020F0704030504030204" pitchFamily="34" charset="0"/>
              </a:rPr>
              <a:t>Postobon S.A. y sus Avalistas tienen 25 plantas productoras, las cuales se encuentran localizadas en las ciudades de Bogotá, Medellín, Bello, Cali, Barranquilla, Bucaramanga, Pereira, Dosquebradas, Duitama, Cúcuta, Cartagena, Santa Marta, Montería, Valledupar, Villavicencio, Neiva, Pasto, Buga, Chigorodó, Barrancabermeja y Mariquita</a:t>
            </a:r>
            <a:r>
              <a:rPr lang="es-CO" sz="2400" dirty="0" smtClean="0">
                <a:solidFill>
                  <a:schemeClr val="accent3">
                    <a:lumMod val="75000"/>
                  </a:schemeClr>
                </a:solidFill>
                <a:latin typeface="Arial Rounded MT Bold" panose="020F0704030504030204" pitchFamily="34" charset="0"/>
              </a:rPr>
              <a:t>.  </a:t>
            </a:r>
            <a:endParaRPr lang="es-CO" sz="2400" dirty="0">
              <a:solidFill>
                <a:schemeClr val="accent3">
                  <a:lumMod val="75000"/>
                </a:schemeClr>
              </a:solidFill>
              <a:latin typeface="Arial Rounded MT Bold" panose="020F0704030504030204" pitchFamily="34" charset="0"/>
            </a:endParaRPr>
          </a:p>
        </p:txBody>
      </p:sp>
      <p:pic>
        <p:nvPicPr>
          <p:cNvPr id="5" name="4 Imagen" descr="Resultado de imagen para colombiana a la colombiana imagenes de postobon"/>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95739" y="3117351"/>
            <a:ext cx="3581400" cy="1276350"/>
          </a:xfrm>
          <a:prstGeom prst="rect">
            <a:avLst/>
          </a:prstGeom>
          <a:noFill/>
          <a:ln>
            <a:noFill/>
          </a:ln>
        </p:spPr>
      </p:pic>
    </p:spTree>
    <p:extLst>
      <p:ext uri="{BB962C8B-B14F-4D97-AF65-F5344CB8AC3E}">
        <p14:creationId xmlns:p14="http://schemas.microsoft.com/office/powerpoint/2010/main" val="171529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672</Words>
  <Application>Microsoft Office PowerPoint</Application>
  <PresentationFormat>Presentación en pantalla (4:3)</PresentationFormat>
  <Paragraphs>98</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34</cp:revision>
  <dcterms:created xsi:type="dcterms:W3CDTF">2015-11-29T03:17:59Z</dcterms:created>
  <dcterms:modified xsi:type="dcterms:W3CDTF">2015-12-04T04:11:13Z</dcterms:modified>
</cp:coreProperties>
</file>